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2" r:id="rId1"/>
  </p:sldMasterIdLst>
  <p:notesMasterIdLst>
    <p:notesMasterId r:id="rId38"/>
  </p:notesMasterIdLst>
  <p:sldIdLst>
    <p:sldId id="404" r:id="rId2"/>
    <p:sldId id="672" r:id="rId3"/>
    <p:sldId id="673" r:id="rId4"/>
    <p:sldId id="674" r:id="rId5"/>
    <p:sldId id="503" r:id="rId6"/>
    <p:sldId id="558" r:id="rId7"/>
    <p:sldId id="569" r:id="rId8"/>
    <p:sldId id="565" r:id="rId9"/>
    <p:sldId id="563" r:id="rId10"/>
    <p:sldId id="562" r:id="rId11"/>
    <p:sldId id="567" r:id="rId12"/>
    <p:sldId id="516" r:id="rId13"/>
    <p:sldId id="627" r:id="rId14"/>
    <p:sldId id="628" r:id="rId15"/>
    <p:sldId id="629" r:id="rId16"/>
    <p:sldId id="561" r:id="rId17"/>
    <p:sldId id="677" r:id="rId18"/>
    <p:sldId id="522" r:id="rId19"/>
    <p:sldId id="523" r:id="rId20"/>
    <p:sldId id="524" r:id="rId21"/>
    <p:sldId id="678" r:id="rId22"/>
    <p:sldId id="525" r:id="rId23"/>
    <p:sldId id="526" r:id="rId24"/>
    <p:sldId id="527" r:id="rId25"/>
    <p:sldId id="528" r:id="rId26"/>
    <p:sldId id="529" r:id="rId27"/>
    <p:sldId id="574" r:id="rId28"/>
    <p:sldId id="575" r:id="rId29"/>
    <p:sldId id="546" r:id="rId30"/>
    <p:sldId id="544" r:id="rId31"/>
    <p:sldId id="679" r:id="rId32"/>
    <p:sldId id="680" r:id="rId33"/>
    <p:sldId id="625" r:id="rId34"/>
    <p:sldId id="626" r:id="rId35"/>
    <p:sldId id="632" r:id="rId36"/>
    <p:sldId id="439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EB3B9BF-07F3-974A-8EC2-EF6381ECE23C}">
          <p14:sldIdLst>
            <p14:sldId id="404"/>
            <p14:sldId id="672"/>
            <p14:sldId id="673"/>
            <p14:sldId id="674"/>
          </p14:sldIdLst>
        </p14:section>
        <p14:section name="About the Instructor" id="{98178A9D-5B52-4CA0-836F-768B59C26DD4}">
          <p14:sldIdLst/>
        </p14:section>
        <p14:section name="Demystifying Digitization" id="{5091EA71-0D75-4233-B04F-70B315FA3A85}">
          <p14:sldIdLst>
            <p14:sldId id="503"/>
            <p14:sldId id="558"/>
            <p14:sldId id="569"/>
            <p14:sldId id="565"/>
            <p14:sldId id="563"/>
            <p14:sldId id="562"/>
            <p14:sldId id="567"/>
          </p14:sldIdLst>
        </p14:section>
        <p14:section name="Demystifying analytics" id="{A5FDCDCD-F32B-4431-8CCB-1043726E9D62}">
          <p14:sldIdLst>
            <p14:sldId id="516"/>
            <p14:sldId id="627"/>
            <p14:sldId id="628"/>
            <p14:sldId id="629"/>
            <p14:sldId id="561"/>
            <p14:sldId id="677"/>
            <p14:sldId id="522"/>
            <p14:sldId id="523"/>
            <p14:sldId id="524"/>
          </p14:sldIdLst>
        </p14:section>
        <p14:section name="Analytics Use-cases" id="{03B0CA26-E05D-4204-A130-7841FDAC7548}">
          <p14:sldIdLst>
            <p14:sldId id="678"/>
            <p14:sldId id="525"/>
            <p14:sldId id="526"/>
            <p14:sldId id="527"/>
            <p14:sldId id="528"/>
            <p14:sldId id="529"/>
            <p14:sldId id="574"/>
            <p14:sldId id="575"/>
          </p14:sldIdLst>
        </p14:section>
        <p14:section name="Data Science Framework" id="{36609285-507A-4090-B33D-FBBE33A8483C}">
          <p14:sldIdLst>
            <p14:sldId id="546"/>
            <p14:sldId id="544"/>
            <p14:sldId id="679"/>
          </p14:sldIdLst>
        </p14:section>
        <p14:section name="Computing Basics" id="{8F2248A1-0E3C-4CBC-BB13-A7AD51563AC5}">
          <p14:sldIdLst>
            <p14:sldId id="680"/>
            <p14:sldId id="625"/>
            <p14:sldId id="626"/>
            <p14:sldId id="632"/>
          </p14:sldIdLst>
        </p14:section>
        <p14:section name="Q&amp;A" id="{6CF789B6-28D9-4882-81FD-799A8146E4E2}">
          <p14:sldIdLst>
            <p14:sldId id="4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B9B3"/>
    <a:srgbClr val="FF2600"/>
    <a:srgbClr val="404040"/>
    <a:srgbClr val="F8B3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33" autoAdjust="0"/>
    <p:restoredTop sz="89320" autoAdjust="0"/>
  </p:normalViewPr>
  <p:slideViewPr>
    <p:cSldViewPr snapToGrid="0" snapToObjects="1">
      <p:cViewPr varScale="1">
        <p:scale>
          <a:sx n="109" d="100"/>
          <a:sy n="109" d="100"/>
        </p:scale>
        <p:origin x="17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BDB0C7-84AF-49B3-9FC8-6F755781C764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</dgm:pt>
    <dgm:pt modelId="{96E7CE59-91CD-4475-AC0B-A0197F78B7B9}">
      <dgm:prSet phldrT="[Text]" custT="1"/>
      <dgm:spPr/>
      <dgm:t>
        <a:bodyPr/>
        <a:lstStyle/>
        <a:p>
          <a:r>
            <a:rPr lang="en-US" sz="1400" dirty="0"/>
            <a:t>Data Collection</a:t>
          </a:r>
        </a:p>
      </dgm:t>
    </dgm:pt>
    <dgm:pt modelId="{C43E7CC7-F6AD-40B5-8021-330E43AD2548}" type="parTrans" cxnId="{8A9510DE-5191-4A32-92DE-4F6B17344278}">
      <dgm:prSet/>
      <dgm:spPr/>
      <dgm:t>
        <a:bodyPr/>
        <a:lstStyle/>
        <a:p>
          <a:endParaRPr lang="en-US" sz="4000"/>
        </a:p>
      </dgm:t>
    </dgm:pt>
    <dgm:pt modelId="{85A4FE76-E825-483B-B0CA-6C2C4F912EAC}" type="sibTrans" cxnId="{8A9510DE-5191-4A32-92DE-4F6B17344278}">
      <dgm:prSet/>
      <dgm:spPr/>
      <dgm:t>
        <a:bodyPr/>
        <a:lstStyle/>
        <a:p>
          <a:endParaRPr lang="en-US" sz="4000"/>
        </a:p>
      </dgm:t>
    </dgm:pt>
    <dgm:pt modelId="{E5EE0047-EF0A-4D54-B6CD-4AC6DC8BF2F4}">
      <dgm:prSet phldrT="[Text]" custT="1"/>
      <dgm:spPr/>
      <dgm:t>
        <a:bodyPr/>
        <a:lstStyle/>
        <a:p>
          <a:r>
            <a:rPr lang="en-US" altLang="zh-CN" sz="1400" dirty="0"/>
            <a:t>Data Exploration</a:t>
          </a:r>
        </a:p>
      </dgm:t>
    </dgm:pt>
    <dgm:pt modelId="{0ABC62AF-D423-4A0D-A28D-2DC99A83B8D5}" type="parTrans" cxnId="{F0373227-D2DF-477B-8277-C2151BF83040}">
      <dgm:prSet/>
      <dgm:spPr/>
      <dgm:t>
        <a:bodyPr/>
        <a:lstStyle/>
        <a:p>
          <a:endParaRPr lang="en-US" sz="4000"/>
        </a:p>
      </dgm:t>
    </dgm:pt>
    <dgm:pt modelId="{920FB9B5-53A9-491E-A2B5-7613BF72D6E4}" type="sibTrans" cxnId="{F0373227-D2DF-477B-8277-C2151BF83040}">
      <dgm:prSet/>
      <dgm:spPr/>
      <dgm:t>
        <a:bodyPr/>
        <a:lstStyle/>
        <a:p>
          <a:endParaRPr lang="en-US" sz="4000"/>
        </a:p>
      </dgm:t>
    </dgm:pt>
    <dgm:pt modelId="{E01746A6-60A6-46A5-897E-D2A0604292A6}">
      <dgm:prSet phldrT="[Text]" custT="1"/>
      <dgm:spPr/>
      <dgm:t>
        <a:bodyPr/>
        <a:lstStyle/>
        <a:p>
          <a:r>
            <a:rPr lang="en-US" sz="1400"/>
            <a:t>Prediction/ Prescription modeling</a:t>
          </a:r>
        </a:p>
      </dgm:t>
    </dgm:pt>
    <dgm:pt modelId="{88288E70-6B8E-450E-A9A7-3B0FE89A9428}" type="parTrans" cxnId="{36E417FA-ADEF-4DB0-AA3C-BE4F821FC3BC}">
      <dgm:prSet/>
      <dgm:spPr/>
      <dgm:t>
        <a:bodyPr/>
        <a:lstStyle/>
        <a:p>
          <a:endParaRPr lang="en-US" sz="4000"/>
        </a:p>
      </dgm:t>
    </dgm:pt>
    <dgm:pt modelId="{FC57B753-3873-48ED-B993-AF98A240FFAD}" type="sibTrans" cxnId="{36E417FA-ADEF-4DB0-AA3C-BE4F821FC3BC}">
      <dgm:prSet/>
      <dgm:spPr/>
      <dgm:t>
        <a:bodyPr/>
        <a:lstStyle/>
        <a:p>
          <a:endParaRPr lang="en-US" sz="4000"/>
        </a:p>
      </dgm:t>
    </dgm:pt>
    <dgm:pt modelId="{EB85FCEA-D179-4CF3-8352-15D998300E74}">
      <dgm:prSet phldrT="[Text]" custT="1"/>
      <dgm:spPr/>
      <dgm:t>
        <a:bodyPr/>
        <a:lstStyle/>
        <a:p>
          <a:r>
            <a:rPr lang="en-US" altLang="zh-CN" sz="1400" dirty="0"/>
            <a:t>Data Munging</a:t>
          </a:r>
        </a:p>
      </dgm:t>
    </dgm:pt>
    <dgm:pt modelId="{AC41397E-7B05-431E-B82A-CC67E307E425}" type="sibTrans" cxnId="{5EBC560B-7C5B-45E7-902E-0B732F2A1B7B}">
      <dgm:prSet/>
      <dgm:spPr/>
      <dgm:t>
        <a:bodyPr/>
        <a:lstStyle/>
        <a:p>
          <a:endParaRPr lang="en-US" sz="4000"/>
        </a:p>
      </dgm:t>
    </dgm:pt>
    <dgm:pt modelId="{4646114F-80FF-4551-8E7D-2ACE4B1B2AF8}" type="parTrans" cxnId="{5EBC560B-7C5B-45E7-902E-0B732F2A1B7B}">
      <dgm:prSet/>
      <dgm:spPr/>
      <dgm:t>
        <a:bodyPr/>
        <a:lstStyle/>
        <a:p>
          <a:endParaRPr lang="en-US" sz="4000"/>
        </a:p>
      </dgm:t>
    </dgm:pt>
    <dgm:pt modelId="{F45C247D-9728-4BAA-9ABD-094D1FB45BF0}" type="pres">
      <dgm:prSet presAssocID="{A1BDB0C7-84AF-49B3-9FC8-6F755781C764}" presName="CompostProcess" presStyleCnt="0">
        <dgm:presLayoutVars>
          <dgm:dir/>
          <dgm:resizeHandles val="exact"/>
        </dgm:presLayoutVars>
      </dgm:prSet>
      <dgm:spPr/>
    </dgm:pt>
    <dgm:pt modelId="{F5081B32-E022-4B63-A8CA-22902FD073E4}" type="pres">
      <dgm:prSet presAssocID="{A1BDB0C7-84AF-49B3-9FC8-6F755781C764}" presName="arrow" presStyleLbl="bgShp" presStyleIdx="0" presStyleCnt="1" custLinFactNeighborX="-841"/>
      <dgm:spPr/>
    </dgm:pt>
    <dgm:pt modelId="{FC7ED262-A32B-435B-A59B-7FFDDC9E3BA5}" type="pres">
      <dgm:prSet presAssocID="{A1BDB0C7-84AF-49B3-9FC8-6F755781C764}" presName="linearProcess" presStyleCnt="0"/>
      <dgm:spPr/>
    </dgm:pt>
    <dgm:pt modelId="{0F97C976-FDDD-418D-BBE7-9124198B2BB4}" type="pres">
      <dgm:prSet presAssocID="{96E7CE59-91CD-4475-AC0B-A0197F78B7B9}" presName="textNode" presStyleLbl="node1" presStyleIdx="0" presStyleCnt="4">
        <dgm:presLayoutVars>
          <dgm:bulletEnabled val="1"/>
        </dgm:presLayoutVars>
      </dgm:prSet>
      <dgm:spPr/>
    </dgm:pt>
    <dgm:pt modelId="{1D1DFA8E-35FE-401C-99B9-31AEE634D655}" type="pres">
      <dgm:prSet presAssocID="{85A4FE76-E825-483B-B0CA-6C2C4F912EAC}" presName="sibTrans" presStyleCnt="0"/>
      <dgm:spPr/>
    </dgm:pt>
    <dgm:pt modelId="{96EA745A-F8C6-4418-91BF-89AB4178F17F}" type="pres">
      <dgm:prSet presAssocID="{EB85FCEA-D179-4CF3-8352-15D998300E74}" presName="textNode" presStyleLbl="node1" presStyleIdx="1" presStyleCnt="4">
        <dgm:presLayoutVars>
          <dgm:bulletEnabled val="1"/>
        </dgm:presLayoutVars>
      </dgm:prSet>
      <dgm:spPr/>
    </dgm:pt>
    <dgm:pt modelId="{1800B144-964F-4715-84E6-3B52B0E9FA75}" type="pres">
      <dgm:prSet presAssocID="{AC41397E-7B05-431E-B82A-CC67E307E425}" presName="sibTrans" presStyleCnt="0"/>
      <dgm:spPr/>
    </dgm:pt>
    <dgm:pt modelId="{D06E98A5-FC5C-4755-9CA1-F31077AE8730}" type="pres">
      <dgm:prSet presAssocID="{E5EE0047-EF0A-4D54-B6CD-4AC6DC8BF2F4}" presName="textNode" presStyleLbl="node1" presStyleIdx="2" presStyleCnt="4">
        <dgm:presLayoutVars>
          <dgm:bulletEnabled val="1"/>
        </dgm:presLayoutVars>
      </dgm:prSet>
      <dgm:spPr/>
    </dgm:pt>
    <dgm:pt modelId="{55F6D61D-5742-445E-8440-387727C9C205}" type="pres">
      <dgm:prSet presAssocID="{920FB9B5-53A9-491E-A2B5-7613BF72D6E4}" presName="sibTrans" presStyleCnt="0"/>
      <dgm:spPr/>
    </dgm:pt>
    <dgm:pt modelId="{7E8C3310-B0A0-4430-94F2-A966C2A45495}" type="pres">
      <dgm:prSet presAssocID="{E01746A6-60A6-46A5-897E-D2A0604292A6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5EBC560B-7C5B-45E7-902E-0B732F2A1B7B}" srcId="{A1BDB0C7-84AF-49B3-9FC8-6F755781C764}" destId="{EB85FCEA-D179-4CF3-8352-15D998300E74}" srcOrd="1" destOrd="0" parTransId="{4646114F-80FF-4551-8E7D-2ACE4B1B2AF8}" sibTransId="{AC41397E-7B05-431E-B82A-CC67E307E425}"/>
    <dgm:cxn modelId="{F0373227-D2DF-477B-8277-C2151BF83040}" srcId="{A1BDB0C7-84AF-49B3-9FC8-6F755781C764}" destId="{E5EE0047-EF0A-4D54-B6CD-4AC6DC8BF2F4}" srcOrd="2" destOrd="0" parTransId="{0ABC62AF-D423-4A0D-A28D-2DC99A83B8D5}" sibTransId="{920FB9B5-53A9-491E-A2B5-7613BF72D6E4}"/>
    <dgm:cxn modelId="{0DEDB137-2170-4446-BDA2-E64515CE6918}" type="presOf" srcId="{A1BDB0C7-84AF-49B3-9FC8-6F755781C764}" destId="{F45C247D-9728-4BAA-9ABD-094D1FB45BF0}" srcOrd="0" destOrd="0" presId="urn:microsoft.com/office/officeart/2005/8/layout/hProcess9"/>
    <dgm:cxn modelId="{F835313A-8358-014B-B2C8-F8C18EC9FFA9}" type="presOf" srcId="{96E7CE59-91CD-4475-AC0B-A0197F78B7B9}" destId="{0F97C976-FDDD-418D-BBE7-9124198B2BB4}" srcOrd="0" destOrd="0" presId="urn:microsoft.com/office/officeart/2005/8/layout/hProcess9"/>
    <dgm:cxn modelId="{15FB9657-3105-F04A-B295-99C618D56672}" type="presOf" srcId="{EB85FCEA-D179-4CF3-8352-15D998300E74}" destId="{96EA745A-F8C6-4418-91BF-89AB4178F17F}" srcOrd="0" destOrd="0" presId="urn:microsoft.com/office/officeart/2005/8/layout/hProcess9"/>
    <dgm:cxn modelId="{EDB5E1A8-AEB0-354A-9DA8-830CA9A06D01}" type="presOf" srcId="{E5EE0047-EF0A-4D54-B6CD-4AC6DC8BF2F4}" destId="{D06E98A5-FC5C-4755-9CA1-F31077AE8730}" srcOrd="0" destOrd="0" presId="urn:microsoft.com/office/officeart/2005/8/layout/hProcess9"/>
    <dgm:cxn modelId="{7188B0B5-6A2A-A74B-9739-443464717DC3}" type="presOf" srcId="{E01746A6-60A6-46A5-897E-D2A0604292A6}" destId="{7E8C3310-B0A0-4430-94F2-A966C2A45495}" srcOrd="0" destOrd="0" presId="urn:microsoft.com/office/officeart/2005/8/layout/hProcess9"/>
    <dgm:cxn modelId="{8A9510DE-5191-4A32-92DE-4F6B17344278}" srcId="{A1BDB0C7-84AF-49B3-9FC8-6F755781C764}" destId="{96E7CE59-91CD-4475-AC0B-A0197F78B7B9}" srcOrd="0" destOrd="0" parTransId="{C43E7CC7-F6AD-40B5-8021-330E43AD2548}" sibTransId="{85A4FE76-E825-483B-B0CA-6C2C4F912EAC}"/>
    <dgm:cxn modelId="{36E417FA-ADEF-4DB0-AA3C-BE4F821FC3BC}" srcId="{A1BDB0C7-84AF-49B3-9FC8-6F755781C764}" destId="{E01746A6-60A6-46A5-897E-D2A0604292A6}" srcOrd="3" destOrd="0" parTransId="{88288E70-6B8E-450E-A9A7-3B0FE89A9428}" sibTransId="{FC57B753-3873-48ED-B993-AF98A240FFAD}"/>
    <dgm:cxn modelId="{EF83669F-5DBC-B04F-808C-241DBB915E2B}" type="presParOf" srcId="{F45C247D-9728-4BAA-9ABD-094D1FB45BF0}" destId="{F5081B32-E022-4B63-A8CA-22902FD073E4}" srcOrd="0" destOrd="0" presId="urn:microsoft.com/office/officeart/2005/8/layout/hProcess9"/>
    <dgm:cxn modelId="{9B314450-D32B-FD4E-8D49-825431BC8A8D}" type="presParOf" srcId="{F45C247D-9728-4BAA-9ABD-094D1FB45BF0}" destId="{FC7ED262-A32B-435B-A59B-7FFDDC9E3BA5}" srcOrd="1" destOrd="0" presId="urn:microsoft.com/office/officeart/2005/8/layout/hProcess9"/>
    <dgm:cxn modelId="{1C89DA92-E209-B840-8A0D-B880B523C9F5}" type="presParOf" srcId="{FC7ED262-A32B-435B-A59B-7FFDDC9E3BA5}" destId="{0F97C976-FDDD-418D-BBE7-9124198B2BB4}" srcOrd="0" destOrd="0" presId="urn:microsoft.com/office/officeart/2005/8/layout/hProcess9"/>
    <dgm:cxn modelId="{20C08772-3B6A-0B41-849F-2EC3E4DC14F5}" type="presParOf" srcId="{FC7ED262-A32B-435B-A59B-7FFDDC9E3BA5}" destId="{1D1DFA8E-35FE-401C-99B9-31AEE634D655}" srcOrd="1" destOrd="0" presId="urn:microsoft.com/office/officeart/2005/8/layout/hProcess9"/>
    <dgm:cxn modelId="{44DA0F10-0D3A-0D44-93CE-2059B14AD85C}" type="presParOf" srcId="{FC7ED262-A32B-435B-A59B-7FFDDC9E3BA5}" destId="{96EA745A-F8C6-4418-91BF-89AB4178F17F}" srcOrd="2" destOrd="0" presId="urn:microsoft.com/office/officeart/2005/8/layout/hProcess9"/>
    <dgm:cxn modelId="{74CD8FD6-0198-8545-A73F-2740CAD2EDF1}" type="presParOf" srcId="{FC7ED262-A32B-435B-A59B-7FFDDC9E3BA5}" destId="{1800B144-964F-4715-84E6-3B52B0E9FA75}" srcOrd="3" destOrd="0" presId="urn:microsoft.com/office/officeart/2005/8/layout/hProcess9"/>
    <dgm:cxn modelId="{4C6C8390-95E7-E741-9870-61BAF85829B8}" type="presParOf" srcId="{FC7ED262-A32B-435B-A59B-7FFDDC9E3BA5}" destId="{D06E98A5-FC5C-4755-9CA1-F31077AE8730}" srcOrd="4" destOrd="0" presId="urn:microsoft.com/office/officeart/2005/8/layout/hProcess9"/>
    <dgm:cxn modelId="{86AC1A66-EA65-F04F-B3ED-3D736A09F08F}" type="presParOf" srcId="{FC7ED262-A32B-435B-A59B-7FFDDC9E3BA5}" destId="{55F6D61D-5742-445E-8440-387727C9C205}" srcOrd="5" destOrd="0" presId="urn:microsoft.com/office/officeart/2005/8/layout/hProcess9"/>
    <dgm:cxn modelId="{E8F2A3E1-DCE7-BE43-832B-7CAFF0E2609E}" type="presParOf" srcId="{FC7ED262-A32B-435B-A59B-7FFDDC9E3BA5}" destId="{7E8C3310-B0A0-4430-94F2-A966C2A45495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081B32-E022-4B63-A8CA-22902FD073E4}">
      <dsp:nvSpPr>
        <dsp:cNvPr id="0" name=""/>
        <dsp:cNvSpPr/>
      </dsp:nvSpPr>
      <dsp:spPr>
        <a:xfrm>
          <a:off x="452055" y="0"/>
          <a:ext cx="5663066" cy="3136566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97C976-FDDD-418D-BBE7-9124198B2BB4}">
      <dsp:nvSpPr>
        <dsp:cNvPr id="0" name=""/>
        <dsp:cNvSpPr/>
      </dsp:nvSpPr>
      <dsp:spPr>
        <a:xfrm>
          <a:off x="2277" y="940969"/>
          <a:ext cx="1479528" cy="125462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 Collection</a:t>
          </a:r>
        </a:p>
      </dsp:txBody>
      <dsp:txXfrm>
        <a:off x="63523" y="1002215"/>
        <a:ext cx="1357036" cy="1132134"/>
      </dsp:txXfrm>
    </dsp:sp>
    <dsp:sp modelId="{96EA745A-F8C6-4418-91BF-89AB4178F17F}">
      <dsp:nvSpPr>
        <dsp:cNvPr id="0" name=""/>
        <dsp:cNvSpPr/>
      </dsp:nvSpPr>
      <dsp:spPr>
        <a:xfrm>
          <a:off x="1728393" y="940969"/>
          <a:ext cx="1479528" cy="125462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Data Munging</a:t>
          </a:r>
        </a:p>
      </dsp:txBody>
      <dsp:txXfrm>
        <a:off x="1789639" y="1002215"/>
        <a:ext cx="1357036" cy="1132134"/>
      </dsp:txXfrm>
    </dsp:sp>
    <dsp:sp modelId="{D06E98A5-FC5C-4755-9CA1-F31077AE8730}">
      <dsp:nvSpPr>
        <dsp:cNvPr id="0" name=""/>
        <dsp:cNvSpPr/>
      </dsp:nvSpPr>
      <dsp:spPr>
        <a:xfrm>
          <a:off x="3454509" y="940969"/>
          <a:ext cx="1479528" cy="125462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Data Exploration</a:t>
          </a:r>
        </a:p>
      </dsp:txBody>
      <dsp:txXfrm>
        <a:off x="3515755" y="1002215"/>
        <a:ext cx="1357036" cy="1132134"/>
      </dsp:txXfrm>
    </dsp:sp>
    <dsp:sp modelId="{7E8C3310-B0A0-4430-94F2-A966C2A45495}">
      <dsp:nvSpPr>
        <dsp:cNvPr id="0" name=""/>
        <dsp:cNvSpPr/>
      </dsp:nvSpPr>
      <dsp:spPr>
        <a:xfrm>
          <a:off x="5180625" y="940969"/>
          <a:ext cx="1479528" cy="125462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Prediction/ Prescription modeling</a:t>
          </a:r>
        </a:p>
      </dsp:txBody>
      <dsp:txXfrm>
        <a:off x="5241871" y="1002215"/>
        <a:ext cx="1357036" cy="11321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50F77-04F4-4A70-9CF7-BB1C8C9E0DA0}" type="datetimeFigureOut">
              <a:rPr lang="en-US" smtClean="0"/>
              <a:t>8/22/19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A3D8A3-B2D0-4744-B776-6758884D2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829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A3D8A3-B2D0-4744-B776-6758884D23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574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Analytics is both an art and a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A3D8A3-B2D0-4744-B776-6758884D23F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80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SG" dirty="0"/>
              <a:t>Genres formula: Region + Adjectives + Noun Genre + Based On . . . + Set In . . . + From the . . . + About . . . + For Age X to 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32C8B6-289E-471C-9404-E4E67B228FA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67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Inference (activities</a:t>
            </a:r>
            <a:r>
              <a:rPr lang="en-US" baseline="0" dirty="0"/>
              <a:t> are curated based on themes and novelty)</a:t>
            </a:r>
          </a:p>
          <a:p>
            <a:r>
              <a:rPr lang="en-US" baseline="0" dirty="0"/>
              <a:t>- An example of man and machine synergy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32C8B6-289E-471C-9404-E4E67B228FA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701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Speed, automation, consistent and high quality classification outcomes, powerful</a:t>
            </a:r>
            <a:r>
              <a:rPr lang="en-US" baseline="0" dirty="0"/>
              <a:t> visualizations to for quick decision-making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32C8B6-289E-471C-9404-E4E67B228FA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490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reactive to proactive dispatching</a:t>
            </a:r>
          </a:p>
          <a:p>
            <a:endParaRPr lang="en-US" dirty="0"/>
          </a:p>
          <a:p>
            <a:r>
              <a:rPr lang="en-US" dirty="0"/>
              <a:t>Jan longest waiting, Monday shortest</a:t>
            </a:r>
          </a:p>
          <a:p>
            <a:r>
              <a:rPr lang="en-US" dirty="0"/>
              <a:t>Increase rain, decrease waiting time</a:t>
            </a:r>
          </a:p>
          <a:p>
            <a:r>
              <a:rPr lang="en-US" dirty="0"/>
              <a:t>Increase temperature, decrease waiting time</a:t>
            </a:r>
          </a:p>
          <a:p>
            <a:r>
              <a:rPr lang="en-US" dirty="0"/>
              <a:t>High winds increase waiting time</a:t>
            </a:r>
          </a:p>
          <a:p>
            <a:r>
              <a:rPr lang="en-US" dirty="0"/>
              <a:t>Short holidays increase, long school holidays decrease, short </a:t>
            </a:r>
            <a:r>
              <a:rPr lang="en-US" dirty="0" err="1"/>
              <a:t>sch</a:t>
            </a:r>
            <a:r>
              <a:rPr lang="en-US" dirty="0"/>
              <a:t> holidays no effect</a:t>
            </a:r>
          </a:p>
          <a:p>
            <a:r>
              <a:rPr lang="en-US" dirty="0"/>
              <a:t>More queue, less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32C8B6-289E-471C-9404-E4E67B228FA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587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32C8B6-289E-471C-9404-E4E67B228FA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77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2063115" y="630937"/>
            <a:ext cx="5230368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92" y="1098388"/>
            <a:ext cx="7738814" cy="4394988"/>
          </a:xfrm>
        </p:spPr>
        <p:txBody>
          <a:bodyPr anchor="ctr">
            <a:noAutofit/>
          </a:bodyPr>
          <a:lstStyle>
            <a:lvl1pPr algn="ctr">
              <a:defRPr sz="7500" spc="6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1284" y="5979197"/>
            <a:ext cx="6034030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 b="1" i="0" cap="none" spc="3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8892" y="6375679"/>
            <a:ext cx="174729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16A7995-B1B5-5642-BDDC-D4545935BC1A}" type="datetime1">
              <a:rPr lang="en-SG" smtClean="0"/>
              <a:t>22/8/19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249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0414" y="6375679"/>
            <a:ext cx="1747292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13353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D9944-8B2D-1B49-84BC-279F53C933AB}" type="datetime1">
              <a:rPr lang="en-SG" smtClean="0"/>
              <a:t>22/8/19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43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911" y="382386"/>
            <a:ext cx="1771930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4" y="382386"/>
            <a:ext cx="5809517" cy="560040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82292-C6DB-AA4F-9BF2-3FC630C78DD8}" type="datetime1">
              <a:rPr lang="en-SG" smtClean="0"/>
              <a:t>22/8/19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988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_Whit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0" y="0"/>
            <a:ext cx="915035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79513" y="115200"/>
            <a:ext cx="8784000" cy="468000"/>
          </a:xfrm>
        </p:spPr>
        <p:txBody>
          <a:bodyPr tIns="45720" bIns="45720">
            <a:normAutofit/>
          </a:bodyPr>
          <a:lstStyle>
            <a:lvl1pPr>
              <a:defRPr sz="2400" b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Enter the title.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41320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758" y="116194"/>
            <a:ext cx="7633742" cy="1092120"/>
          </a:xfrm>
        </p:spPr>
        <p:txBody>
          <a:bodyPr anchor="ctr">
            <a:norm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8758" y="1298121"/>
            <a:ext cx="7633742" cy="5077559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56FF1-783F-3040-81CE-34911FC4C214}" type="datetime1">
              <a:rPr lang="en-SG" smtClean="0"/>
              <a:t>22/8/19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803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197" y="1073889"/>
            <a:ext cx="6140303" cy="4064627"/>
          </a:xfrm>
        </p:spPr>
        <p:txBody>
          <a:bodyPr anchor="b">
            <a:normAutofit/>
          </a:bodyPr>
          <a:lstStyle>
            <a:lvl1pPr>
              <a:defRPr sz="6300" spc="6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2198" y="5159782"/>
            <a:ext cx="5263116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500" b="1" i="0" cap="all" spc="300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27410" y="6375679"/>
            <a:ext cx="1120460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71ACE58-EB81-2549-B08C-0C67302B7E9C}" type="datetime1">
              <a:rPr lang="en-SG" smtClean="0"/>
              <a:t>22/8/19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298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56825" y="6375679"/>
            <a:ext cx="1115675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Flowchart: Delay 14">
            <a:extLst>
              <a:ext uri="{FF2B5EF4-FFF2-40B4-BE49-F238E27FC236}">
                <a16:creationId xmlns:a16="http://schemas.microsoft.com/office/drawing/2014/main" id="{961626D9-6F2F-4C37-913E-657CCFF87B2C}"/>
              </a:ext>
            </a:extLst>
          </p:cNvPr>
          <p:cNvSpPr/>
          <p:nvPr userDrawn="1"/>
        </p:nvSpPr>
        <p:spPr>
          <a:xfrm>
            <a:off x="423314" y="-2"/>
            <a:ext cx="1646238" cy="6858004"/>
          </a:xfrm>
          <a:prstGeom prst="flowChartDela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Flowchart: Delay 16">
            <a:extLst>
              <a:ext uri="{FF2B5EF4-FFF2-40B4-BE49-F238E27FC236}">
                <a16:creationId xmlns:a16="http://schemas.microsoft.com/office/drawing/2014/main" id="{44625887-F258-4ADF-98C0-1DE2CFD80CAD}"/>
              </a:ext>
            </a:extLst>
          </p:cNvPr>
          <p:cNvSpPr/>
          <p:nvPr userDrawn="1"/>
        </p:nvSpPr>
        <p:spPr>
          <a:xfrm>
            <a:off x="4789" y="-5"/>
            <a:ext cx="1727306" cy="6858004"/>
          </a:xfrm>
          <a:prstGeom prst="flowChartDelay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Flowchart: Delay 17">
            <a:extLst>
              <a:ext uri="{FF2B5EF4-FFF2-40B4-BE49-F238E27FC236}">
                <a16:creationId xmlns:a16="http://schemas.microsoft.com/office/drawing/2014/main" id="{BF90E27D-144E-4504-A317-463F483A5E4F}"/>
              </a:ext>
            </a:extLst>
          </p:cNvPr>
          <p:cNvSpPr/>
          <p:nvPr userDrawn="1"/>
        </p:nvSpPr>
        <p:spPr>
          <a:xfrm>
            <a:off x="4788" y="-8"/>
            <a:ext cx="1063278" cy="6858004"/>
          </a:xfrm>
          <a:prstGeom prst="flowChartDela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DCE8F26-176B-4813-A9D6-CE05130C0078}"/>
                  </a:ext>
                </a:extLst>
              </p:cNvPr>
              <p:cNvSpPr txBox="1"/>
              <p:nvPr userDrawn="1"/>
            </p:nvSpPr>
            <p:spPr>
              <a:xfrm rot="5400000">
                <a:off x="-2713363" y="2831642"/>
                <a:ext cx="6858004" cy="1194707"/>
              </a:xfrm>
              <a:prstGeom prst="rect">
                <a:avLst/>
              </a:prstGeom>
              <a:noFill/>
            </p:spPr>
            <p:txBody>
              <a:bodyPr spcFirstLastPara="1" wrap="none" lIns="0" tIns="0" rIns="0" bIns="0" numCol="1" rtlCol="0">
                <a:prstTxWarp prst="textArchUp">
                  <a:avLst>
                    <a:gd name="adj" fmla="val 10728348"/>
                  </a:avLst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4800" b="1" i="1" smtClean="0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b="1" i="1" smtClean="0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𝜹</m:t>
                              </m:r>
                            </m:e>
                          </m:acc>
                        </m:e>
                        <m:sub>
                          <m:r>
                            <a:rPr lang="en-US" sz="4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4800" b="1" i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4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4800" b="1" i="1" smtClean="0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b="1" i="1" smtClean="0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</m:acc>
                        </m:e>
                        <m:sub>
                          <m:r>
                            <a:rPr lang="en-US" sz="4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sz="4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sSub>
                        <m:sSubPr>
                          <m:ctrlPr>
                            <a:rPr lang="en-US" sz="4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4800" b="1" i="1" smtClean="0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b="1" i="1" smtClean="0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</m:acc>
                        </m:e>
                        <m:sub>
                          <m:r>
                            <a:rPr lang="en-US" sz="4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sSup>
                        <m:sSupPr>
                          <m:ctrlPr>
                            <a:rPr lang="en-US" sz="4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4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4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sSubSup>
                        <m:sSubSupPr>
                          <m:ctrlPr>
                            <a:rPr lang="en-US" sz="4800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4800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</m:acc>
                        </m:e>
                        <m:sub>
                          <m:r>
                            <a:rPr lang="en-US" sz="4800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sz="4800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sSub>
                        <m:sSubPr>
                          <m:ctrlPr>
                            <a:rPr lang="en-US" sz="4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4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4800" b="1" i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sz="4800" b="1" i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</m:t>
                      </m:r>
                      <m:d>
                        <m:dPr>
                          <m:ctrlPr>
                            <a:rPr lang="en-US" sz="4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4800" b="1" i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48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8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48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8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48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en-US" sz="4800" b="0" i="1" cap="none" spc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48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48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8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US" sz="48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sz="48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8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4800" b="0" i="1" cap="none" spc="0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p>
                              </m:sSup>
                              <m:r>
                                <a:rPr lang="en-US" sz="48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4800" b="0" i="1" cap="none" spc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</m:nary>
                      <m:r>
                        <a:rPr lang="en-US" sz="4800" b="1" i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4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4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d>
                        <m:dPr>
                          <m:ctrlPr>
                            <a:rPr lang="en-US" sz="4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4800" b="1" i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4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4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4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sup>
                        <m:e>
                          <m:r>
                            <a:rPr lang="en-US" sz="4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sz="4800" b="1" i="1" smtClean="0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1" i="1" smtClean="0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e>
                            <m:e>
                              <m:r>
                                <a:rPr lang="en-US" sz="4800" b="1" i="1" smtClean="0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4800" b="1" i="1" smtClean="0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1" i="1" smtClean="0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𝒍𝒐𝒈</m:t>
                              </m:r>
                            </m:e>
                            <m:sub>
                              <m:r>
                                <a:rPr lang="en-US" sz="4800" b="1" i="1" smtClean="0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4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sz="4800" b="1" i="1" smtClean="0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1" i="1" smtClean="0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e>
                            <m:e>
                              <m:r>
                                <a:rPr lang="en-US" sz="4800" b="1" i="1" smtClean="0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nary>
                      <m:r>
                        <a:rPr lang="en-US" sz="4800" b="1" i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</m:t>
                      </m:r>
                      <m:r>
                        <a:rPr lang="en-US" sz="4800" b="1" i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𝒌</m:t>
                      </m:r>
                      <m:d>
                        <m:dPr>
                          <m:ctrlPr>
                            <a:rPr lang="en-US" sz="4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800" b="1" i="1" smtClean="0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b="1" i="1" smtClean="0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800" b="1" i="1" smtClean="0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p>
                          </m:sSup>
                          <m:r>
                            <a:rPr lang="en-US" sz="4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4800" b="1" i="1" smtClean="0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b="1" i="1" smtClean="0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4800" b="1" i="1" smtClean="0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𝒋</m:t>
                              </m:r>
                            </m:sup>
                          </m:sSup>
                        </m:e>
                      </m:d>
                      <m:r>
                        <a:rPr lang="en-US" sz="4800" b="1" i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4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4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𝒆𝒙𝒑</m:t>
                          </m:r>
                        </m:fName>
                        <m:e>
                          <m:d>
                            <m:dPr>
                              <m:ctrlPr>
                                <a:rPr lang="en-US" sz="4800" b="1" i="1" smtClean="0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4800" b="1" i="1" smtClean="0"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800" b="1" i="1"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4800" b="1" i="1"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𝜸</m:t>
                                  </m:r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4800" b="1" i="1">
                                          <a:solidFill>
                                            <a:schemeClr val="tx1"/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4800" b="1" i="1">
                                              <a:solidFill>
                                                <a:schemeClr val="tx1"/>
                                              </a:solidFill>
                                              <a:effectLst>
                                                <a:outerShdw blurRad="38100" dist="38100" dir="2700000" algn="tl">
                                                  <a:srgbClr val="000000">
                                                    <a:alpha val="43137"/>
                                                  </a:srgb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4800" b="1" i="1">
                                              <a:solidFill>
                                                <a:schemeClr val="tx1"/>
                                              </a:solidFill>
                                              <a:effectLst>
                                                <a:outerShdw blurRad="38100" dist="38100" dir="2700000" algn="tl">
                                                  <a:srgbClr val="000000">
                                                    <a:alpha val="43137"/>
                                                  </a:srgb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sz="4800" b="1" i="1">
                                              <a:solidFill>
                                                <a:schemeClr val="tx1"/>
                                              </a:solidFill>
                                              <a:effectLst>
                                                <a:outerShdw blurRad="38100" dist="38100" dir="2700000" algn="tl">
                                                  <a:srgbClr val="000000">
                                                    <a:alpha val="43137"/>
                                                  </a:srgb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p>
                                      </m:sSup>
                                      <m:r>
                                        <a:rPr lang="en-US" sz="4800" b="1" i="1">
                                          <a:solidFill>
                                            <a:schemeClr val="tx1"/>
                                          </a:solidFill>
                                          <a:effectLst>
                                            <a:outerShdw blurRad="38100" dist="38100" dir="2700000" algn="tl">
                                              <a:srgbClr val="000000">
                                                <a:alpha val="43137"/>
                                              </a:srgbClr>
                                            </a:outerShdw>
                                          </a:effectLst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4800" b="1" i="1">
                                              <a:solidFill>
                                                <a:schemeClr val="tx1"/>
                                              </a:solidFill>
                                              <a:effectLst>
                                                <a:outerShdw blurRad="38100" dist="38100" dir="2700000" algn="tl">
                                                  <a:srgbClr val="000000">
                                                    <a:alpha val="43137"/>
                                                  </a:srgb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4800" b="1" i="1">
                                              <a:solidFill>
                                                <a:schemeClr val="tx1"/>
                                              </a:solidFill>
                                              <a:effectLst>
                                                <a:outerShdw blurRad="38100" dist="38100" dir="2700000" algn="tl">
                                                  <a:srgbClr val="000000">
                                                    <a:alpha val="43137"/>
                                                  </a:srgb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sz="4800" b="1" i="1">
                                              <a:solidFill>
                                                <a:schemeClr val="tx1"/>
                                              </a:solidFill>
                                              <a:effectLst>
                                                <a:outerShdw blurRad="38100" dist="38100" dir="2700000" algn="tl">
                                                  <a:srgbClr val="000000">
                                                    <a:alpha val="43137"/>
                                                  </a:srgbClr>
                                                </a:outerShdw>
                                              </a:effectLst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𝒋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4800" b="1" i="1" smtClean="0"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4800" b="1" i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</m:t>
                      </m:r>
                      <m:r>
                        <a:rPr lang="en-US" sz="4800" b="1" i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sz="4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4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4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4800" b="1" i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4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sz="4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d>
                            <m:dPr>
                              <m:ctrlPr>
                                <a:rPr lang="en-US" sz="4800" b="1" i="1" smtClean="0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4800" b="1" i="1" smtClean="0"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4800" b="1" i="1" smtClean="0">
                                        <a:solidFill>
                                          <a:schemeClr val="tx1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4800" b="1" i="1" smtClean="0">
                                        <a:solidFill>
                                          <a:schemeClr val="tx1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</m:mr>
                              </m:m>
                            </m:e>
                          </m:d>
                          <m:sSup>
                            <m:sSupPr>
                              <m:ctrlPr>
                                <a:rPr lang="en-US" sz="4800" b="1" i="1" smtClean="0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b="1" i="1" smtClean="0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𝜺</m:t>
                              </m:r>
                            </m:e>
                            <m:sup>
                              <m:r>
                                <a:rPr lang="en-US" sz="4800" b="1" i="1" smtClean="0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4800" b="1" i="1" smtClean="0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4800" b="1" i="1" smtClean="0"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800" b="1" i="1" smtClean="0"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4800" b="1" i="1" smtClean="0"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4800" b="1" i="1"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𝜺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4800" b="1" i="1" smtClean="0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4800" b="1" i="1" smtClean="0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800" b="1" i="1" smtClean="0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sup>
                          </m:sSup>
                        </m:e>
                      </m:nary>
                      <m:r>
                        <a:rPr lang="en-US" sz="4800" b="1" i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sz="4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en-US" sz="4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4800" b="1" i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lang="en-US" sz="4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4800" b="1" i="1" smtClean="0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1" i="1" smtClean="0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4800" b="1" i="1" smtClean="0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4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4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b>
                        <m:sSubPr>
                          <m:ctrlPr>
                            <a:rPr lang="en-US" sz="4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en-US" sz="4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4800" b="1" i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type m:val="skw"/>
                          <m:ctrlPr>
                            <a:rPr lang="en-US" sz="4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𝝏𝝓</m:t>
                          </m:r>
                          <m:sSub>
                            <m:sSubPr>
                              <m:ctrlPr>
                                <a:rPr lang="en-US" sz="4800" b="1" i="1" smtClean="0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1" i="1" smtClean="0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4800" b="1" i="1" smtClean="0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sz="4800" b="1" i="1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sz="4800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4800" b="1" i="1">
                                  <a:solidFill>
                                    <a:schemeClr val="tx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4800" b="1" i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DCE8F26-176B-4813-A9D6-CE05130C0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 rot="5400000">
                <a:off x="-2713363" y="2831642"/>
                <a:ext cx="6858004" cy="1194707"/>
              </a:xfrm>
              <a:prstGeom prst="rect">
                <a:avLst/>
              </a:prstGeom>
              <a:blipFill>
                <a:blip r:embed="rId2"/>
                <a:stretch>
                  <a:fillRect t="-1422" r="-13265" b="-1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09089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2286000"/>
            <a:ext cx="3593592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5846" y="2286000"/>
            <a:ext cx="3593592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6F3C-BCE8-1446-976F-C7818ABEA4A2}" type="datetime1">
              <a:rPr lang="en-SG" smtClean="0"/>
              <a:t>22/8/19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270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975" y="381001"/>
            <a:ext cx="7629525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832" y="2199634"/>
            <a:ext cx="361188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1832" y="2909102"/>
            <a:ext cx="361188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75398" y="2199634"/>
            <a:ext cx="361188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75398" y="2909102"/>
            <a:ext cx="361188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A2340-4494-2948-BC38-88F5194D416D}" type="datetime1">
              <a:rPr lang="en-SG" smtClean="0"/>
              <a:t>22/8/19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6515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758" y="133859"/>
            <a:ext cx="7633742" cy="64991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53112-2D48-5641-8C9C-A43F3C1F91C0}" type="datetime1">
              <a:rPr lang="en-SG" smtClean="0"/>
              <a:t>22/8/19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309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44CE8-3A24-C04C-9D3E-2D9485B2A729}" type="datetime1">
              <a:rPr lang="en-SG" smtClean="0"/>
              <a:t>22/8/19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20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5542359" y="0"/>
            <a:ext cx="3601641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4" y="457200"/>
            <a:ext cx="2319086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 b="1" i="0" cap="all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788" y="920377"/>
            <a:ext cx="4618814" cy="498512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4" y="1741336"/>
            <a:ext cx="2319086" cy="416416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3789" y="6375679"/>
            <a:ext cx="925016" cy="348462"/>
          </a:xfrm>
        </p:spPr>
        <p:txBody>
          <a:bodyPr/>
          <a:lstStyle/>
          <a:p>
            <a:fld id="{B39B2BA7-8AB1-4D48-989B-9E9FA0408ECB}" type="datetime1">
              <a:rPr lang="en-SG" smtClean="0"/>
              <a:t>22/8/19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375679"/>
            <a:ext cx="2611634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68261" y="6375679"/>
            <a:ext cx="924342" cy="345796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70622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2598" y="1"/>
            <a:ext cx="5516689" cy="685799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5542359" y="0"/>
            <a:ext cx="3601641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3" y="457200"/>
            <a:ext cx="2319088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 b="1" i="0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3" y="1741336"/>
            <a:ext cx="2319088" cy="416416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4463" y="6375679"/>
            <a:ext cx="924342" cy="348462"/>
          </a:xfrm>
        </p:spPr>
        <p:txBody>
          <a:bodyPr/>
          <a:lstStyle/>
          <a:p>
            <a:fld id="{99C4A083-E3AB-D240-9F2A-BBD47286398D}" type="datetime1">
              <a:rPr lang="en-SG" smtClean="0"/>
              <a:t>22/8/19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375679"/>
            <a:ext cx="2611634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56153" y="6375679"/>
            <a:ext cx="947460" cy="345796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58280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38758" y="133859"/>
            <a:ext cx="7633742" cy="10662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758" y="1273629"/>
            <a:ext cx="7633742" cy="5102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8758" y="6375679"/>
            <a:ext cx="174729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20214D4-34AF-A64E-BF12-46797B2F34EB}" type="datetime1">
              <a:rPr lang="en-SG" smtClean="0"/>
              <a:t>22/8/19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75679"/>
            <a:ext cx="30861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6375679"/>
            <a:ext cx="211454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right edge border"/>
          <p:cNvSpPr/>
          <p:nvPr/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left edge border">
            <a:extLst>
              <a:ext uri="{FF2B5EF4-FFF2-40B4-BE49-F238E27FC236}">
                <a16:creationId xmlns:a16="http://schemas.microsoft.com/office/drawing/2014/main" id="{827D44B2-CDDD-43A0-8698-42749CA97C87}"/>
              </a:ext>
            </a:extLst>
          </p:cNvPr>
          <p:cNvSpPr/>
          <p:nvPr userDrawn="1"/>
        </p:nvSpPr>
        <p:spPr>
          <a:xfrm>
            <a:off x="0" y="0"/>
            <a:ext cx="51435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60708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 cap="all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0" pos="594" userDrawn="1">
          <p15:clr>
            <a:srgbClr val="F26B43"/>
          </p15:clr>
        </p15:guide>
        <p15:guide id="3" pos="5400" userDrawn="1">
          <p15:clr>
            <a:srgbClr val="F26B43"/>
          </p15:clr>
        </p15:guide>
        <p15:guide id="4" orient="horz" pos="4008" userDrawn="1">
          <p15:clr>
            <a:srgbClr val="F26B43"/>
          </p15:clr>
        </p15:guide>
        <p15:guide id="5" orient="horz" pos="1440" userDrawn="1">
          <p15:clr>
            <a:srgbClr val="F26B43"/>
          </p15:clr>
        </p15:guide>
        <p15:guide id="6" orient="horz" pos="3720" userDrawn="1">
          <p15:clr>
            <a:srgbClr val="F26B43"/>
          </p15:clr>
        </p15:guide>
        <p15:guide id="7" orient="horz" pos="2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8.png"/><Relationship Id="rId4" Type="http://schemas.openxmlformats.org/officeDocument/2006/relationships/image" Target="../media/image26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8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microsoft.com/office/2007/relationships/hdphoto" Target="../media/hdphoto2.wdp"/><Relationship Id="rId9" Type="http://schemas.openxmlformats.org/officeDocument/2006/relationships/image" Target="../media/image2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0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0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2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tiff"/><Relationship Id="rId4" Type="http://schemas.openxmlformats.org/officeDocument/2006/relationships/image" Target="../media/image48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4"/>
          <p:cNvSpPr>
            <a:spLocks noGrp="1" noChangeArrowheads="1"/>
          </p:cNvSpPr>
          <p:nvPr>
            <p:ph type="ctrTitle"/>
          </p:nvPr>
        </p:nvSpPr>
        <p:spPr>
          <a:xfrm>
            <a:off x="808892" y="1586660"/>
            <a:ext cx="7738814" cy="3500085"/>
          </a:xfrm>
        </p:spPr>
        <p:txBody>
          <a:bodyPr/>
          <a:lstStyle/>
          <a:p>
            <a:pPr eaLnBrk="1" hangingPunct="1"/>
            <a:r>
              <a:rPr lang="en-US" altLang="zh-TW" sz="6000" dirty="0"/>
              <a:t>DECK 1 – Introduction to digitization and analytics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34289" y="5421636"/>
            <a:ext cx="7531417" cy="1313701"/>
          </a:xfrm>
        </p:spPr>
        <p:txBody>
          <a:bodyPr>
            <a:noAutofit/>
          </a:bodyPr>
          <a:lstStyle/>
          <a:p>
            <a:pPr algn="l" eaLnBrk="1" hangingPunct="1"/>
            <a:r>
              <a:rPr lang="en-US" altLang="zh-TW" sz="2800" cap="none" spc="0" dirty="0">
                <a:latin typeface="Calibri" panose="020F0502020204030204" pitchFamily="34" charset="0"/>
                <a:ea typeface="Cambria Math" panose="02040503050406030204" pitchFamily="18" charset="0"/>
              </a:rPr>
              <a:t>Dr. Jack Hong</a:t>
            </a:r>
          </a:p>
          <a:p>
            <a:pPr algn="l" eaLnBrk="1" hangingPunct="1">
              <a:spcBef>
                <a:spcPts val="0"/>
              </a:spcBef>
            </a:pPr>
            <a:r>
              <a:rPr lang="en-US" altLang="zh-TW" sz="1800" b="0" spc="0" dirty="0">
                <a:latin typeface="Calibri" panose="020F0502020204030204" pitchFamily="34" charset="0"/>
                <a:ea typeface="Cambria Math" panose="02040503050406030204" pitchFamily="18" charset="0"/>
              </a:rPr>
              <a:t>Adjunct Faculty, Lee Kong </a:t>
            </a:r>
            <a:r>
              <a:rPr lang="en-US" altLang="zh-TW" sz="1800" b="0" spc="0" dirty="0" err="1">
                <a:latin typeface="Calibri" panose="020F0502020204030204" pitchFamily="34" charset="0"/>
                <a:ea typeface="Cambria Math" panose="02040503050406030204" pitchFamily="18" charset="0"/>
              </a:rPr>
              <a:t>Chian</a:t>
            </a:r>
            <a:r>
              <a:rPr lang="en-US" altLang="zh-TW" sz="1800" b="0" spc="0" dirty="0">
                <a:latin typeface="Calibri" panose="020F0502020204030204" pitchFamily="34" charset="0"/>
                <a:ea typeface="Cambria Math" panose="02040503050406030204" pitchFamily="18" charset="0"/>
              </a:rPr>
              <a:t> School of Business, SMU</a:t>
            </a:r>
          </a:p>
          <a:p>
            <a:pPr algn="l" eaLnBrk="1" hangingPunct="1">
              <a:spcBef>
                <a:spcPts val="0"/>
              </a:spcBef>
            </a:pPr>
            <a:r>
              <a:rPr lang="en-US" altLang="zh-TW" sz="1800" b="0" spc="0" dirty="0">
                <a:latin typeface="Calibri" panose="020F0502020204030204" pitchFamily="34" charset="0"/>
                <a:ea typeface="Cambria Math" panose="02040503050406030204" pitchFamily="18" charset="0"/>
              </a:rPr>
              <a:t>Co-founder, Research Room Pte. Ltd.</a:t>
            </a:r>
          </a:p>
        </p:txBody>
      </p:sp>
    </p:spTree>
    <p:extLst>
      <p:ext uri="{BB962C8B-B14F-4D97-AF65-F5344CB8AC3E}">
        <p14:creationId xmlns:p14="http://schemas.microsoft.com/office/powerpoint/2010/main" val="2905030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F809-A2B5-49A0-B507-56C06520B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Digitization involves more than just tech and developers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8A09E-1D87-450D-A685-BACBBCDC6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1132" y="1208314"/>
            <a:ext cx="5231326" cy="5513161"/>
          </a:xfrm>
        </p:spPr>
        <p:txBody>
          <a:bodyPr>
            <a:normAutofit fontScale="85000" lnSpcReduction="20000"/>
          </a:bodyPr>
          <a:lstStyle/>
          <a:p>
            <a:r>
              <a:rPr lang="en-US" sz="2400" b="1" dirty="0"/>
              <a:t>New infrastructure and assets</a:t>
            </a:r>
            <a:r>
              <a:rPr lang="en-SG" sz="2400" b="1" dirty="0"/>
              <a:t> in technology</a:t>
            </a:r>
            <a:endParaRPr lang="en-US" sz="2400" b="1" dirty="0"/>
          </a:p>
          <a:p>
            <a:pPr lvl="1"/>
            <a:r>
              <a:rPr lang="en-US" sz="1800" dirty="0"/>
              <a:t>Computing resources (machines, network etc.)</a:t>
            </a:r>
          </a:p>
          <a:p>
            <a:pPr lvl="1"/>
            <a:r>
              <a:rPr lang="en-US" sz="1800" dirty="0"/>
              <a:t>Data and the software to analyze them effectively</a:t>
            </a:r>
          </a:p>
          <a:p>
            <a:pPr lvl="1"/>
            <a:endParaRPr lang="en-US" sz="1800" dirty="0"/>
          </a:p>
          <a:p>
            <a:r>
              <a:rPr lang="en-US" sz="2400" b="1" dirty="0"/>
              <a:t>Re-engineer business management to new technology stack</a:t>
            </a:r>
          </a:p>
          <a:p>
            <a:pPr lvl="1"/>
            <a:r>
              <a:rPr lang="en-US" sz="1800" dirty="0"/>
              <a:t>Workflow and processes</a:t>
            </a:r>
          </a:p>
          <a:p>
            <a:pPr lvl="1"/>
            <a:r>
              <a:rPr lang="en-US" sz="1800" dirty="0"/>
              <a:t>Operating, financing, investing activities</a:t>
            </a:r>
          </a:p>
          <a:p>
            <a:pPr lvl="1"/>
            <a:r>
              <a:rPr lang="en-US" sz="1800" dirty="0"/>
              <a:t>Upstream (supply chain) to downstream (customers) processes</a:t>
            </a:r>
          </a:p>
          <a:p>
            <a:pPr lvl="1"/>
            <a:endParaRPr lang="en-US" sz="1800" dirty="0"/>
          </a:p>
          <a:p>
            <a:r>
              <a:rPr lang="en-US" sz="2400" b="1" dirty="0"/>
              <a:t>Invest in human capital to wield new technology</a:t>
            </a:r>
          </a:p>
          <a:p>
            <a:pPr lvl="1"/>
            <a:r>
              <a:rPr lang="en-US" sz="1800" dirty="0"/>
              <a:t>Enlightened management in technology</a:t>
            </a:r>
          </a:p>
          <a:p>
            <a:pPr lvl="1"/>
            <a:r>
              <a:rPr lang="en-US" sz="1800" dirty="0"/>
              <a:t>Key appointment holders that can bridge technology with business</a:t>
            </a:r>
          </a:p>
          <a:p>
            <a:pPr lvl="1"/>
            <a:r>
              <a:rPr lang="en-US" sz="1800" dirty="0"/>
              <a:t>Clearly defined digital roles and responsibilities</a:t>
            </a:r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2EC59-3AC8-4D51-87C6-5344FDBA7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2056" name="Picture 8" descr="https://c1.staticflickr.com/4/3924/14946195616_10a21d34b3_z.jpg">
            <a:extLst>
              <a:ext uri="{FF2B5EF4-FFF2-40B4-BE49-F238E27FC236}">
                <a16:creationId xmlns:a16="http://schemas.microsoft.com/office/drawing/2014/main" id="{B8E4ED0E-8F96-4DD0-B1ED-910704C7F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3173" y="3162645"/>
            <a:ext cx="1777957" cy="125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developer">
            <a:extLst>
              <a:ext uri="{FF2B5EF4-FFF2-40B4-BE49-F238E27FC236}">
                <a16:creationId xmlns:a16="http://schemas.microsoft.com/office/drawing/2014/main" id="{D9B852C9-E946-43D0-A37A-07C60DC5E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3174" y="1393517"/>
            <a:ext cx="1777957" cy="100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team">
            <a:extLst>
              <a:ext uri="{FF2B5EF4-FFF2-40B4-BE49-F238E27FC236}">
                <a16:creationId xmlns:a16="http://schemas.microsoft.com/office/drawing/2014/main" id="{65470C86-2A93-4C95-8613-17B07BFC3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3174" y="5536170"/>
            <a:ext cx="1777957" cy="118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663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85385-9788-427C-868C-3EEB026D1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real life example (Product)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C2DCA-2126-4916-9FFA-82C32EDC9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9" y="1092091"/>
            <a:ext cx="7785314" cy="3714122"/>
          </a:xfrm>
        </p:spPr>
        <p:txBody>
          <a:bodyPr>
            <a:normAutofit/>
          </a:bodyPr>
          <a:lstStyle/>
          <a:p>
            <a:r>
              <a:rPr lang="en-US" sz="2400" dirty="0"/>
              <a:t>Digitization involves hardware, software, business process re-design and most importantly, human capital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3CCE4-4598-4069-BF9E-68898F9D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" name="Graphic 6" descr="User">
            <a:extLst>
              <a:ext uri="{FF2B5EF4-FFF2-40B4-BE49-F238E27FC236}">
                <a16:creationId xmlns:a16="http://schemas.microsoft.com/office/drawing/2014/main" id="{42389D4A-6185-42E1-8DE7-E36BCA80DD5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8198" y="4202239"/>
            <a:ext cx="352985" cy="352985"/>
          </a:xfrm>
          <a:prstGeom prst="rect">
            <a:avLst/>
          </a:prstGeom>
        </p:spPr>
      </p:pic>
      <p:pic>
        <p:nvPicPr>
          <p:cNvPr id="8" name="Graphic 7" descr="User">
            <a:extLst>
              <a:ext uri="{FF2B5EF4-FFF2-40B4-BE49-F238E27FC236}">
                <a16:creationId xmlns:a16="http://schemas.microsoft.com/office/drawing/2014/main" id="{52D6AED1-BB67-4CA4-989E-9C8CFC78909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87268" y="3832752"/>
            <a:ext cx="352985" cy="352985"/>
          </a:xfrm>
          <a:prstGeom prst="rect">
            <a:avLst/>
          </a:prstGeom>
        </p:spPr>
      </p:pic>
      <p:pic>
        <p:nvPicPr>
          <p:cNvPr id="9" name="Graphic 8" descr="User">
            <a:extLst>
              <a:ext uri="{FF2B5EF4-FFF2-40B4-BE49-F238E27FC236}">
                <a16:creationId xmlns:a16="http://schemas.microsoft.com/office/drawing/2014/main" id="{7FA5B162-032C-42CF-95A1-C31949D5525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86779" y="4200756"/>
            <a:ext cx="352985" cy="352985"/>
          </a:xfrm>
          <a:prstGeom prst="rect">
            <a:avLst/>
          </a:prstGeom>
        </p:spPr>
      </p:pic>
      <p:pic>
        <p:nvPicPr>
          <p:cNvPr id="10" name="Graphic 9" descr="User">
            <a:extLst>
              <a:ext uri="{FF2B5EF4-FFF2-40B4-BE49-F238E27FC236}">
                <a16:creationId xmlns:a16="http://schemas.microsoft.com/office/drawing/2014/main" id="{8EE4BBCC-2790-4E02-80BB-3449B9DD0FB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85636" y="3835769"/>
            <a:ext cx="352985" cy="352985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DBAFD321-6EF8-4804-A905-61BB02A3F1AA}"/>
              </a:ext>
            </a:extLst>
          </p:cNvPr>
          <p:cNvSpPr/>
          <p:nvPr/>
        </p:nvSpPr>
        <p:spPr>
          <a:xfrm>
            <a:off x="4972372" y="4094460"/>
            <a:ext cx="876569" cy="272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A0A3DE-78C8-440F-A900-66F00C416C7F}"/>
              </a:ext>
            </a:extLst>
          </p:cNvPr>
          <p:cNvSpPr txBox="1"/>
          <p:nvPr/>
        </p:nvSpPr>
        <p:spPr>
          <a:xfrm>
            <a:off x="4962906" y="3958606"/>
            <a:ext cx="84716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Surveys, interviews, focus groups, feedback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648EDB-5C93-4D89-9311-8CBB2910094A}"/>
              </a:ext>
            </a:extLst>
          </p:cNvPr>
          <p:cNvSpPr/>
          <p:nvPr/>
        </p:nvSpPr>
        <p:spPr>
          <a:xfrm>
            <a:off x="5878345" y="3847005"/>
            <a:ext cx="1609405" cy="90611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050" dirty="0"/>
              <a:t>Extract:</a:t>
            </a:r>
          </a:p>
          <a:p>
            <a:r>
              <a:rPr lang="en-US" sz="1050" dirty="0"/>
              <a:t>1. Unique Selling Points</a:t>
            </a:r>
          </a:p>
          <a:p>
            <a:r>
              <a:rPr lang="en-US" sz="1050" dirty="0"/>
              <a:t>2. Consumer preferences</a:t>
            </a:r>
          </a:p>
          <a:p>
            <a:r>
              <a:rPr lang="en-US" sz="1050" dirty="0"/>
              <a:t>3. Other strategic marketing considerations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05D543-C416-49AC-962F-3D5AB788618E}"/>
              </a:ext>
            </a:extLst>
          </p:cNvPr>
          <p:cNvSpPr/>
          <p:nvPr/>
        </p:nvSpPr>
        <p:spPr>
          <a:xfrm>
            <a:off x="6102644" y="2985897"/>
            <a:ext cx="1132495" cy="47064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Product R&amp;D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067709E-B262-4C42-9BED-D3C219EDB6E0}"/>
              </a:ext>
            </a:extLst>
          </p:cNvPr>
          <p:cNvSpPr/>
          <p:nvPr/>
        </p:nvSpPr>
        <p:spPr>
          <a:xfrm rot="5400000">
            <a:off x="6387231" y="3563700"/>
            <a:ext cx="320542" cy="231344"/>
          </a:xfrm>
          <a:prstGeom prst="rightArrow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DCED1B9-A89E-4258-9E92-1A66640CD40B}"/>
              </a:ext>
            </a:extLst>
          </p:cNvPr>
          <p:cNvSpPr/>
          <p:nvPr/>
        </p:nvSpPr>
        <p:spPr>
          <a:xfrm rot="16200000">
            <a:off x="6615829" y="3548270"/>
            <a:ext cx="320543" cy="231344"/>
          </a:xfrm>
          <a:prstGeom prst="rightArrow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224807-5A99-4B58-9777-5F4964C6FAFF}"/>
              </a:ext>
            </a:extLst>
          </p:cNvPr>
          <p:cNvSpPr txBox="1"/>
          <p:nvPr/>
        </p:nvSpPr>
        <p:spPr>
          <a:xfrm>
            <a:off x="6793032" y="3427192"/>
            <a:ext cx="92331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Re-iterate and improve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C6E811-0D53-4B16-A13D-C2393F9C5C27}"/>
              </a:ext>
            </a:extLst>
          </p:cNvPr>
          <p:cNvSpPr/>
          <p:nvPr/>
        </p:nvSpPr>
        <p:spPr>
          <a:xfrm>
            <a:off x="2628597" y="2933573"/>
            <a:ext cx="957689" cy="5700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Logistics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801D60-C869-4C2B-84AD-A6DFBBC72AD6}"/>
              </a:ext>
            </a:extLst>
          </p:cNvPr>
          <p:cNvSpPr/>
          <p:nvPr/>
        </p:nvSpPr>
        <p:spPr>
          <a:xfrm>
            <a:off x="3802966" y="5260893"/>
            <a:ext cx="1678745" cy="416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Strategic marketing and branding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B03DFA-5A97-437C-AB36-77408D04530B}"/>
              </a:ext>
            </a:extLst>
          </p:cNvPr>
          <p:cNvSpPr/>
          <p:nvPr/>
        </p:nvSpPr>
        <p:spPr>
          <a:xfrm>
            <a:off x="4032241" y="2933573"/>
            <a:ext cx="992780" cy="57529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Production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1EEDC4B-1221-4AB1-8645-6732153B190D}"/>
              </a:ext>
            </a:extLst>
          </p:cNvPr>
          <p:cNvSpPr/>
          <p:nvPr/>
        </p:nvSpPr>
        <p:spPr>
          <a:xfrm rot="10800000">
            <a:off x="5023650" y="3105548"/>
            <a:ext cx="968187" cy="231344"/>
          </a:xfrm>
          <a:prstGeom prst="righ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3FA2EC-6222-4107-BC5A-A48E9A35D97A}"/>
              </a:ext>
            </a:extLst>
          </p:cNvPr>
          <p:cNvSpPr txBox="1"/>
          <p:nvPr/>
        </p:nvSpPr>
        <p:spPr>
          <a:xfrm>
            <a:off x="5163962" y="2787834"/>
            <a:ext cx="93868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Enhance production</a:t>
            </a:r>
          </a:p>
          <a:p>
            <a:pPr algn="ctr"/>
            <a:endParaRPr lang="en-US" sz="105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105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processes with factories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DA1153B-E833-4E08-A90C-6CFEB7D445BD}"/>
              </a:ext>
            </a:extLst>
          </p:cNvPr>
          <p:cNvSpPr/>
          <p:nvPr/>
        </p:nvSpPr>
        <p:spPr>
          <a:xfrm>
            <a:off x="7696362" y="3165579"/>
            <a:ext cx="1118027" cy="164063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Collect large amounts of information</a:t>
            </a:r>
          </a:p>
          <a:p>
            <a:pPr algn="ctr"/>
            <a:endParaRPr lang="en-US" sz="1050" dirty="0">
              <a:solidFill>
                <a:schemeClr val="tx1"/>
              </a:solidFill>
            </a:endParaRP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Scientific methods to extract insights in an unbiased manner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D2817B5-B801-4829-A264-8F876762928B}"/>
              </a:ext>
            </a:extLst>
          </p:cNvPr>
          <p:cNvSpPr/>
          <p:nvPr/>
        </p:nvSpPr>
        <p:spPr>
          <a:xfrm>
            <a:off x="7549074" y="5528379"/>
            <a:ext cx="310355" cy="184679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E4EA2D-9973-43C2-9050-E3C6227AB5AE}"/>
              </a:ext>
            </a:extLst>
          </p:cNvPr>
          <p:cNvSpPr txBox="1"/>
          <p:nvPr/>
        </p:nvSpPr>
        <p:spPr>
          <a:xfrm>
            <a:off x="7762550" y="5442083"/>
            <a:ext cx="9615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Available for digitization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BDD353B-942E-4DF6-BF96-F448BC8DEB95}"/>
              </a:ext>
            </a:extLst>
          </p:cNvPr>
          <p:cNvSpPr/>
          <p:nvPr/>
        </p:nvSpPr>
        <p:spPr>
          <a:xfrm>
            <a:off x="1557170" y="2400959"/>
            <a:ext cx="5235863" cy="40336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Real-time multi-channel monitoring and feedback	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Real-time team communications	Agile management methodologies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3754AFBA-599D-4B64-B56A-3CA856EBB120}"/>
              </a:ext>
            </a:extLst>
          </p:cNvPr>
          <p:cNvSpPr/>
          <p:nvPr/>
        </p:nvSpPr>
        <p:spPr>
          <a:xfrm>
            <a:off x="5137950" y="3106889"/>
            <a:ext cx="968187" cy="231344"/>
          </a:xfrm>
          <a:prstGeom prst="righ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93963595-6D3D-4CBF-BC55-39910260F370}"/>
              </a:ext>
            </a:extLst>
          </p:cNvPr>
          <p:cNvSpPr/>
          <p:nvPr/>
        </p:nvSpPr>
        <p:spPr>
          <a:xfrm rot="10800000">
            <a:off x="3594760" y="3098328"/>
            <a:ext cx="416413" cy="231344"/>
          </a:xfrm>
          <a:prstGeom prst="rightArrow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F85EA4D-2132-4AF5-8B7E-EEC443EB122B}"/>
              </a:ext>
            </a:extLst>
          </p:cNvPr>
          <p:cNvSpPr/>
          <p:nvPr/>
        </p:nvSpPr>
        <p:spPr>
          <a:xfrm rot="5400000">
            <a:off x="2951482" y="3560007"/>
            <a:ext cx="287861" cy="231344"/>
          </a:xfrm>
          <a:prstGeom prst="rightArrow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5844497-C871-409D-8E6D-BACC61DB94C0}"/>
              </a:ext>
            </a:extLst>
          </p:cNvPr>
          <p:cNvSpPr/>
          <p:nvPr/>
        </p:nvSpPr>
        <p:spPr>
          <a:xfrm>
            <a:off x="2613969" y="3849627"/>
            <a:ext cx="992780" cy="57529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Distribution Hub</a:t>
            </a:r>
          </a:p>
        </p:txBody>
      </p:sp>
      <p:sp>
        <p:nvSpPr>
          <p:cNvPr id="32" name="Arrow: Bent 31">
            <a:extLst>
              <a:ext uri="{FF2B5EF4-FFF2-40B4-BE49-F238E27FC236}">
                <a16:creationId xmlns:a16="http://schemas.microsoft.com/office/drawing/2014/main" id="{FF5457B0-3509-448B-9EDD-D706E3E3AEE0}"/>
              </a:ext>
            </a:extLst>
          </p:cNvPr>
          <p:cNvSpPr/>
          <p:nvPr/>
        </p:nvSpPr>
        <p:spPr>
          <a:xfrm rot="10800000">
            <a:off x="5537876" y="4806212"/>
            <a:ext cx="1131015" cy="764701"/>
          </a:xfrm>
          <a:prstGeom prst="bentArrow">
            <a:avLst>
              <a:gd name="adj1" fmla="val 17644"/>
              <a:gd name="adj2" fmla="val 15804"/>
              <a:gd name="adj3" fmla="val 25000"/>
              <a:gd name="adj4" fmla="val 4252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64C79A-FEED-4343-BC70-C279821E2DAB}"/>
              </a:ext>
            </a:extLst>
          </p:cNvPr>
          <p:cNvSpPr txBox="1"/>
          <p:nvPr/>
        </p:nvSpPr>
        <p:spPr>
          <a:xfrm>
            <a:off x="5762853" y="4888971"/>
            <a:ext cx="8471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campaigns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3FEACE8D-E8C7-42C5-B0E7-F74A5AEB0C68}"/>
              </a:ext>
            </a:extLst>
          </p:cNvPr>
          <p:cNvSpPr/>
          <p:nvPr/>
        </p:nvSpPr>
        <p:spPr>
          <a:xfrm rot="16200000">
            <a:off x="4426953" y="4764036"/>
            <a:ext cx="402802" cy="27269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E99AB75-A373-4363-B997-C5C559DEE343}"/>
              </a:ext>
            </a:extLst>
          </p:cNvPr>
          <p:cNvSpPr/>
          <p:nvPr/>
        </p:nvSpPr>
        <p:spPr>
          <a:xfrm rot="5400000">
            <a:off x="4511559" y="4961597"/>
            <a:ext cx="236279" cy="27269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43E5F2-B0AC-409B-85FE-79AD0E8F6D8E}"/>
              </a:ext>
            </a:extLst>
          </p:cNvPr>
          <p:cNvSpPr txBox="1"/>
          <p:nvPr/>
        </p:nvSpPr>
        <p:spPr>
          <a:xfrm>
            <a:off x="4203784" y="4819576"/>
            <a:ext cx="8471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Engagement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6E0414E-BFB7-4A42-8456-FF40E12B212D}"/>
              </a:ext>
            </a:extLst>
          </p:cNvPr>
          <p:cNvSpPr/>
          <p:nvPr/>
        </p:nvSpPr>
        <p:spPr>
          <a:xfrm>
            <a:off x="2387565" y="5726379"/>
            <a:ext cx="4522740" cy="40336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Precision marketing through distributed information channels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Real-time sensing (and response) with automated sentiment and topic analysis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92DA66-2625-42E9-B675-763F305D921B}"/>
              </a:ext>
            </a:extLst>
          </p:cNvPr>
          <p:cNvSpPr txBox="1"/>
          <p:nvPr/>
        </p:nvSpPr>
        <p:spPr>
          <a:xfrm>
            <a:off x="3926687" y="4292288"/>
            <a:ext cx="71071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Retail customers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45ED59-312B-4315-8A90-39D355EE02D1}"/>
              </a:ext>
            </a:extLst>
          </p:cNvPr>
          <p:cNvSpPr txBox="1"/>
          <p:nvPr/>
        </p:nvSpPr>
        <p:spPr>
          <a:xfrm>
            <a:off x="4293575" y="3686005"/>
            <a:ext cx="8668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10E0A36-3559-4873-908B-7FBFE70E20D9}"/>
              </a:ext>
            </a:extLst>
          </p:cNvPr>
          <p:cNvSpPr/>
          <p:nvPr/>
        </p:nvSpPr>
        <p:spPr>
          <a:xfrm>
            <a:off x="1321051" y="2949004"/>
            <a:ext cx="957689" cy="5700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Sourcing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772FDA31-77B7-4D66-898B-48D01B703D9A}"/>
              </a:ext>
            </a:extLst>
          </p:cNvPr>
          <p:cNvSpPr/>
          <p:nvPr/>
        </p:nvSpPr>
        <p:spPr>
          <a:xfrm rot="5400000">
            <a:off x="2982457" y="4452118"/>
            <a:ext cx="249968" cy="23134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0A7C1ED8-199F-4A38-9AC1-69BA8C198097}"/>
              </a:ext>
            </a:extLst>
          </p:cNvPr>
          <p:cNvSpPr/>
          <p:nvPr/>
        </p:nvSpPr>
        <p:spPr>
          <a:xfrm>
            <a:off x="106638" y="2923440"/>
            <a:ext cx="1118027" cy="2714851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Real-time inventory monitoring and prediction modules</a:t>
            </a:r>
          </a:p>
          <a:p>
            <a:pPr algn="ctr"/>
            <a:endParaRPr lang="en-US" sz="1050" dirty="0">
              <a:solidFill>
                <a:schemeClr val="tx1"/>
              </a:solidFill>
            </a:endParaRP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Enterprise Resource System to allow seamless ordering, replenishment, replacement, billing, and qualitative feedback  </a:t>
            </a:r>
          </a:p>
        </p:txBody>
      </p:sp>
      <p:sp>
        <p:nvSpPr>
          <p:cNvPr id="44" name="Arrow: Bent 43">
            <a:extLst>
              <a:ext uri="{FF2B5EF4-FFF2-40B4-BE49-F238E27FC236}">
                <a16:creationId xmlns:a16="http://schemas.microsoft.com/office/drawing/2014/main" id="{755C8D8E-5782-4704-9A5F-39021E5FF6F0}"/>
              </a:ext>
            </a:extLst>
          </p:cNvPr>
          <p:cNvSpPr/>
          <p:nvPr/>
        </p:nvSpPr>
        <p:spPr>
          <a:xfrm rot="16200000">
            <a:off x="1807277" y="3485595"/>
            <a:ext cx="767904" cy="845480"/>
          </a:xfrm>
          <a:prstGeom prst="bentArrow">
            <a:avLst>
              <a:gd name="adj1" fmla="val 17644"/>
              <a:gd name="adj2" fmla="val 15804"/>
              <a:gd name="adj3" fmla="val 25000"/>
              <a:gd name="adj4" fmla="val 4042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45" name="Arrow: Bent 44">
            <a:extLst>
              <a:ext uri="{FF2B5EF4-FFF2-40B4-BE49-F238E27FC236}">
                <a16:creationId xmlns:a16="http://schemas.microsoft.com/office/drawing/2014/main" id="{A8DF0BA2-63E8-453C-9F25-DFBAE5829B44}"/>
              </a:ext>
            </a:extLst>
          </p:cNvPr>
          <p:cNvSpPr/>
          <p:nvPr/>
        </p:nvSpPr>
        <p:spPr>
          <a:xfrm rot="16200000">
            <a:off x="1480952" y="3762585"/>
            <a:ext cx="1437349" cy="929909"/>
          </a:xfrm>
          <a:prstGeom prst="bentArrow">
            <a:avLst>
              <a:gd name="adj1" fmla="val 17644"/>
              <a:gd name="adj2" fmla="val 15804"/>
              <a:gd name="adj3" fmla="val 25000"/>
              <a:gd name="adj4" fmla="val 4252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792C65D-57BA-419D-90CA-EFE059B90D1C}"/>
              </a:ext>
            </a:extLst>
          </p:cNvPr>
          <p:cNvSpPr/>
          <p:nvPr/>
        </p:nvSpPr>
        <p:spPr>
          <a:xfrm>
            <a:off x="2640775" y="4714129"/>
            <a:ext cx="992780" cy="3362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Stores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A86D72F1-D90E-43DD-9268-4C543089D328}"/>
              </a:ext>
            </a:extLst>
          </p:cNvPr>
          <p:cNvSpPr/>
          <p:nvPr/>
        </p:nvSpPr>
        <p:spPr>
          <a:xfrm>
            <a:off x="2289201" y="3099117"/>
            <a:ext cx="340906" cy="231344"/>
          </a:xfrm>
          <a:prstGeom prst="rightArrow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513FF769-8A0E-401B-A2D4-D6659E3168F4}"/>
              </a:ext>
            </a:extLst>
          </p:cNvPr>
          <p:cNvSpPr/>
          <p:nvPr/>
        </p:nvSpPr>
        <p:spPr>
          <a:xfrm>
            <a:off x="3643874" y="3898314"/>
            <a:ext cx="713150" cy="23134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1D6514A4-748C-4784-B0AC-AD93C8E3BCF3}"/>
              </a:ext>
            </a:extLst>
          </p:cNvPr>
          <p:cNvSpPr/>
          <p:nvPr/>
        </p:nvSpPr>
        <p:spPr>
          <a:xfrm rot="19856197">
            <a:off x="3650614" y="4675544"/>
            <a:ext cx="474992" cy="23134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24D9E8A-D0D0-4CB3-AFD1-E816140B5985}"/>
              </a:ext>
            </a:extLst>
          </p:cNvPr>
          <p:cNvSpPr txBox="1"/>
          <p:nvPr/>
        </p:nvSpPr>
        <p:spPr>
          <a:xfrm>
            <a:off x="1850271" y="4311036"/>
            <a:ext cx="8471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Targeted ordering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6E05C58-A3C9-470F-944E-3201B6D3B936}"/>
              </a:ext>
            </a:extLst>
          </p:cNvPr>
          <p:cNvSpPr txBox="1"/>
          <p:nvPr/>
        </p:nvSpPr>
        <p:spPr>
          <a:xfrm>
            <a:off x="2310469" y="3480441"/>
            <a:ext cx="8471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Fast fulfilment</a:t>
            </a:r>
          </a:p>
        </p:txBody>
      </p:sp>
    </p:spTree>
    <p:extLst>
      <p:ext uri="{BB962C8B-B14F-4D97-AF65-F5344CB8AC3E}">
        <p14:creationId xmlns:p14="http://schemas.microsoft.com/office/powerpoint/2010/main" val="1866388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Demystifying Analytics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the foundation of Artificial intelligence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614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Computers vs humans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5635" y="1431605"/>
            <a:ext cx="4389137" cy="3708397"/>
          </a:xfrm>
        </p:spPr>
        <p:txBody>
          <a:bodyPr>
            <a:normAutofit/>
          </a:bodyPr>
          <a:lstStyle/>
          <a:p>
            <a:r>
              <a:rPr lang="en-US" dirty="0"/>
              <a:t>The common saying is that computers are way behind humans in higher cognitive skills, such as</a:t>
            </a:r>
          </a:p>
          <a:p>
            <a:pPr lvl="1"/>
            <a:r>
              <a:rPr lang="en-US" dirty="0"/>
              <a:t>Relationship mapping</a:t>
            </a:r>
          </a:p>
          <a:p>
            <a:pPr lvl="1"/>
            <a:r>
              <a:rPr lang="en-US" dirty="0"/>
              <a:t>Synthesizing different ideas</a:t>
            </a:r>
            <a:endParaRPr lang="en-US" sz="3600" dirty="0"/>
          </a:p>
          <a:p>
            <a:pPr lvl="1"/>
            <a:r>
              <a:rPr lang="en-US" dirty="0"/>
              <a:t>Extracting contexts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768" y="1937790"/>
            <a:ext cx="3456876" cy="26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062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Really?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989045"/>
            <a:ext cx="3967843" cy="5752761"/>
          </a:xfrm>
        </p:spPr>
        <p:txBody>
          <a:bodyPr>
            <a:noAutofit/>
          </a:bodyPr>
          <a:lstStyle/>
          <a:p>
            <a:r>
              <a:rPr lang="en-US" sz="2000" dirty="0"/>
              <a:t>Context-based AI</a:t>
            </a:r>
          </a:p>
          <a:p>
            <a:pPr lvl="1"/>
            <a:r>
              <a:rPr lang="en-US" sz="1800" dirty="0"/>
              <a:t>Siri and Google Assistant</a:t>
            </a:r>
          </a:p>
          <a:p>
            <a:r>
              <a:rPr lang="en-US" sz="2000" dirty="0"/>
              <a:t>Bested the best experts in tasks that are considered to be too complex even for most humans</a:t>
            </a:r>
          </a:p>
          <a:p>
            <a:pPr lvl="1"/>
            <a:r>
              <a:rPr lang="en-US" sz="1800" dirty="0"/>
              <a:t>Defeated 7 times world champion in Jeopardy! (a game where contestants guess the question from 3 related answers)</a:t>
            </a:r>
          </a:p>
          <a:p>
            <a:pPr lvl="1"/>
            <a:r>
              <a:rPr lang="en-US" sz="1800" dirty="0"/>
              <a:t>IBM’s Deep Blue defeated Garry Kasparov in 1997</a:t>
            </a:r>
          </a:p>
          <a:p>
            <a:pPr lvl="1"/>
            <a:r>
              <a:rPr lang="en-US" sz="1800" dirty="0"/>
              <a:t>Google’s AlphaGo bested the best grandmasters in recent years in the game of Go</a:t>
            </a:r>
          </a:p>
          <a:p>
            <a:pPr lvl="2"/>
            <a:r>
              <a:rPr lang="en-US" sz="1400" dirty="0"/>
              <a:t>Google’s AlphaGo Zero then beat AlphaGo by 100 games to 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9304" y="3865425"/>
            <a:ext cx="4147457" cy="2431447"/>
          </a:xfrm>
          <a:prstGeom prst="rect">
            <a:avLst/>
          </a:prstGeom>
        </p:spPr>
      </p:pic>
      <p:pic>
        <p:nvPicPr>
          <p:cNvPr id="5" name="Picture 2" descr="http://rack.1.mshcdn.com/media/ZgkyMDEzLzA2LzA2L2ZhL2RhdGFzY2llbmNlLjE1MjhjLmpwZwpwCXRodW1iCTk1MHg1MzQjCmUJanBn/0d191247/508/data-science.jpg">
            <a:extLst>
              <a:ext uri="{FF2B5EF4-FFF2-40B4-BE49-F238E27FC236}">
                <a16:creationId xmlns:a16="http://schemas.microsoft.com/office/drawing/2014/main" id="{B2FEFA56-8FEE-453B-B4CC-E7D0359D1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9304" y="1208314"/>
            <a:ext cx="4147457" cy="233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701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need to be equipped for a future built by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3018" y="1306287"/>
            <a:ext cx="7916459" cy="5547048"/>
          </a:xfrm>
        </p:spPr>
        <p:txBody>
          <a:bodyPr>
            <a:noAutofit/>
          </a:bodyPr>
          <a:lstStyle/>
          <a:p>
            <a:r>
              <a:rPr lang="en-US" sz="1800" dirty="0"/>
              <a:t>The core value-add of these artificial intelligence (AI) applications lies in the ability to make sense of what has happened, is happening, and predict what will happen</a:t>
            </a:r>
          </a:p>
          <a:p>
            <a:r>
              <a:rPr lang="en-US" sz="1800" dirty="0"/>
              <a:t>The tools in which this core value-add is built upon</a:t>
            </a:r>
          </a:p>
          <a:p>
            <a:pPr lvl="1"/>
            <a:r>
              <a:rPr lang="en-US" sz="1600" dirty="0"/>
              <a:t>Insane amounts of data</a:t>
            </a:r>
          </a:p>
          <a:p>
            <a:pPr lvl="1"/>
            <a:r>
              <a:rPr lang="en-US" sz="1600" dirty="0"/>
              <a:t>A huge variety of data types (from quantitative to qualitative)</a:t>
            </a:r>
          </a:p>
          <a:p>
            <a:pPr lvl="1"/>
            <a:r>
              <a:rPr lang="en-US" sz="1600" dirty="0"/>
              <a:t>Statistics, machine learning, and other mathematical methods</a:t>
            </a:r>
          </a:p>
          <a:p>
            <a:r>
              <a:rPr lang="en-US" sz="1800" dirty="0"/>
              <a:t>Computing resources and skillsets are critical because they are the only avenues for us to unlock the value of AI</a:t>
            </a:r>
          </a:p>
          <a:p>
            <a:r>
              <a:rPr lang="en-US" sz="1800" dirty="0"/>
              <a:t>The future of data science is not tailored for only computer science specialists</a:t>
            </a:r>
          </a:p>
          <a:p>
            <a:pPr lvl="1"/>
            <a:r>
              <a:rPr lang="en-US" sz="1400" dirty="0"/>
              <a:t>Domain experts who can teach machines what and how to learn</a:t>
            </a:r>
          </a:p>
          <a:p>
            <a:pPr lvl="1"/>
            <a:r>
              <a:rPr lang="en-US" sz="1400" dirty="0"/>
              <a:t>Innovative people who knows how to use machines and AI to push the boundaries of the fields that they are in (including business)</a:t>
            </a:r>
          </a:p>
          <a:p>
            <a:pPr lvl="1"/>
            <a:r>
              <a:rPr lang="en-US" sz="1400" b="1" dirty="0">
                <a:solidFill>
                  <a:srgbClr val="FF0000"/>
                </a:solidFill>
              </a:rPr>
              <a:t>Analytics algorithms have been commoditized to the extent that anyone can use them without substantial mathematical or coding training</a:t>
            </a:r>
          </a:p>
          <a:p>
            <a:pPr lvl="1"/>
            <a:r>
              <a:rPr lang="en-US" sz="1400" b="1" dirty="0">
                <a:solidFill>
                  <a:srgbClr val="FF0000"/>
                </a:solidFill>
              </a:rPr>
              <a:t>Analytics algorithms are general functions that are implemented in the same way across all analytics software (learn one, learn all)</a:t>
            </a:r>
          </a:p>
        </p:txBody>
      </p:sp>
    </p:spTree>
    <p:extLst>
      <p:ext uri="{BB962C8B-B14F-4D97-AF65-F5344CB8AC3E}">
        <p14:creationId xmlns:p14="http://schemas.microsoft.com/office/powerpoint/2010/main" val="4125619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51384-49D7-453F-AA51-2ABAD77D9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analytics?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2D675-A978-4EEF-B9C6-7B1706F27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8758" y="1208314"/>
            <a:ext cx="6603741" cy="4622404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/>
              <a:t>Relating to domain expertise</a:t>
            </a:r>
          </a:p>
          <a:p>
            <a:pPr lvl="1"/>
            <a:r>
              <a:rPr lang="en-US" sz="1600" dirty="0"/>
              <a:t>Asking the right questions (formulate hypotheses)</a:t>
            </a:r>
          </a:p>
          <a:p>
            <a:pPr lvl="1"/>
            <a:r>
              <a:rPr lang="en-US" sz="1600" dirty="0"/>
              <a:t>Extracting the right answers (interpreting results from analytical models)</a:t>
            </a:r>
          </a:p>
          <a:p>
            <a:pPr lvl="1"/>
            <a:endParaRPr lang="en-US" sz="1600" dirty="0"/>
          </a:p>
          <a:p>
            <a:r>
              <a:rPr lang="en-US" sz="1800" dirty="0"/>
              <a:t>Relating to analytical techniques</a:t>
            </a:r>
          </a:p>
          <a:p>
            <a:pPr lvl="1"/>
            <a:r>
              <a:rPr lang="en-US" sz="1600" dirty="0"/>
              <a:t>Using machine learning and deep learning to extract patterns from data (without defining rules)</a:t>
            </a:r>
          </a:p>
          <a:p>
            <a:pPr lvl="1"/>
            <a:r>
              <a:rPr lang="en-US" sz="1600" dirty="0"/>
              <a:t>Using statistics to represent and describe the data</a:t>
            </a:r>
          </a:p>
          <a:p>
            <a:pPr lvl="1"/>
            <a:r>
              <a:rPr lang="en-US" sz="1600" dirty="0"/>
              <a:t>Applying decision rules to data</a:t>
            </a:r>
          </a:p>
          <a:p>
            <a:pPr lvl="1"/>
            <a:r>
              <a:rPr lang="en-US" sz="1600" dirty="0"/>
              <a:t>Aggregating and segmenting data (dice and slice)</a:t>
            </a:r>
          </a:p>
          <a:p>
            <a:pPr lvl="1"/>
            <a:endParaRPr lang="en-US" sz="1600" dirty="0"/>
          </a:p>
          <a:p>
            <a:r>
              <a:rPr lang="en-US" sz="1800" dirty="0"/>
              <a:t>Relating to data technology</a:t>
            </a:r>
          </a:p>
          <a:p>
            <a:pPr lvl="1"/>
            <a:r>
              <a:rPr lang="en-US" sz="1600" dirty="0"/>
              <a:t>Translating business data into machine readable formats</a:t>
            </a:r>
          </a:p>
          <a:p>
            <a:pPr lvl="1"/>
            <a:r>
              <a:rPr lang="en-US" sz="1600" dirty="0"/>
              <a:t>Managing and linking data sources</a:t>
            </a:r>
          </a:p>
          <a:p>
            <a:pPr lvl="1"/>
            <a:r>
              <a:rPr lang="en-US" sz="1600" dirty="0"/>
              <a:t>Allowing large amounts of data to be stored and retrieved quickly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2B220-C256-44ED-A25A-EA6A746C1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C22DAC-1CF8-4261-AC64-794E60B4E0FC}"/>
              </a:ext>
            </a:extLst>
          </p:cNvPr>
          <p:cNvSpPr txBox="1"/>
          <p:nvPr/>
        </p:nvSpPr>
        <p:spPr>
          <a:xfrm>
            <a:off x="1434183" y="5952931"/>
            <a:ext cx="6474044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Analytics help us discover new insights from data, </a:t>
            </a:r>
          </a:p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through rigorous scientific interpretations of the patterns in them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E4EC5A84-121C-46EC-AC4D-300FF642ABA2}"/>
              </a:ext>
            </a:extLst>
          </p:cNvPr>
          <p:cNvSpPr/>
          <p:nvPr/>
        </p:nvSpPr>
        <p:spPr>
          <a:xfrm rot="10800000">
            <a:off x="938758" y="1208314"/>
            <a:ext cx="942391" cy="4306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15A632-9C90-493A-B1C3-595A1CA9CB79}"/>
              </a:ext>
            </a:extLst>
          </p:cNvPr>
          <p:cNvSpPr txBox="1"/>
          <p:nvPr/>
        </p:nvSpPr>
        <p:spPr>
          <a:xfrm rot="16200000">
            <a:off x="-309521" y="3351178"/>
            <a:ext cx="3438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Increasing Complexity/ Intelligence</a:t>
            </a:r>
          </a:p>
        </p:txBody>
      </p:sp>
    </p:spTree>
    <p:extLst>
      <p:ext uri="{BB962C8B-B14F-4D97-AF65-F5344CB8AC3E}">
        <p14:creationId xmlns:p14="http://schemas.microsoft.com/office/powerpoint/2010/main" val="3937943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F03BCD-89DB-4047-BE22-FFAFDCDCF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Where do we place analytics in the digitization value chain?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5ECB4-ADEB-8B46-87C5-76E53FB34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867CF1-71C4-4EC6-94CC-2755F42BD18B}"/>
              </a:ext>
            </a:extLst>
          </p:cNvPr>
          <p:cNvSpPr/>
          <p:nvPr/>
        </p:nvSpPr>
        <p:spPr>
          <a:xfrm>
            <a:off x="709127" y="1319451"/>
            <a:ext cx="7763069" cy="18661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Frontend</a:t>
            </a:r>
          </a:p>
        </p:txBody>
      </p:sp>
      <p:pic>
        <p:nvPicPr>
          <p:cNvPr id="1030" name="Picture 6" descr="whatsapp ios iphone phone homescreen apps smartphone">
            <a:extLst>
              <a:ext uri="{FF2B5EF4-FFF2-40B4-BE49-F238E27FC236}">
                <a16:creationId xmlns:a16="http://schemas.microsoft.com/office/drawing/2014/main" id="{2C7A22AF-F68C-46EE-A9D4-6BE1C3F34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265" y="1465386"/>
            <a:ext cx="1726163" cy="10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04E3C8-813A-4352-8F3C-E973C34F1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707" y="1459269"/>
            <a:ext cx="1489166" cy="1100852"/>
          </a:xfrm>
          <a:prstGeom prst="rect">
            <a:avLst/>
          </a:prstGeom>
        </p:spPr>
      </p:pic>
      <p:pic>
        <p:nvPicPr>
          <p:cNvPr id="1032" name="Picture 8" descr="Image result for system user interfaces">
            <a:extLst>
              <a:ext uri="{FF2B5EF4-FFF2-40B4-BE49-F238E27FC236}">
                <a16:creationId xmlns:a16="http://schemas.microsoft.com/office/drawing/2014/main" id="{82EE4924-3D1F-4928-962C-62C5C7B5C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1" y="1458672"/>
            <a:ext cx="1762318" cy="110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D94011-A70B-4E03-87A0-B87DA32564F1}"/>
              </a:ext>
            </a:extLst>
          </p:cNvPr>
          <p:cNvSpPr txBox="1"/>
          <p:nvPr/>
        </p:nvSpPr>
        <p:spPr>
          <a:xfrm>
            <a:off x="839470" y="1640064"/>
            <a:ext cx="15952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</a:rPr>
              <a:t>Focused on the development of user interfaces </a:t>
            </a:r>
            <a:r>
              <a:rPr lang="en-US" sz="1100" dirty="0">
                <a:solidFill>
                  <a:srgbClr val="002060"/>
                </a:solidFill>
              </a:rPr>
              <a:t>(with good User Experience)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F8546A-07C2-4379-BB06-E615B3BD611D}"/>
              </a:ext>
            </a:extLst>
          </p:cNvPr>
          <p:cNvSpPr txBox="1"/>
          <p:nvPr/>
        </p:nvSpPr>
        <p:spPr>
          <a:xfrm>
            <a:off x="2631089" y="2566733"/>
            <a:ext cx="150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Apps UI/UX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403CE5-D1CF-4017-9B7C-67574967CDAC}"/>
              </a:ext>
            </a:extLst>
          </p:cNvPr>
          <p:cNvSpPr txBox="1"/>
          <p:nvPr/>
        </p:nvSpPr>
        <p:spPr>
          <a:xfrm>
            <a:off x="839470" y="2895823"/>
            <a:ext cx="54660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2060"/>
                </a:solidFill>
              </a:rPr>
              <a:t>UI: User Interface; UX: User Experience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1C0F6D-1617-4691-9306-228958DD702D}"/>
              </a:ext>
            </a:extLst>
          </p:cNvPr>
          <p:cNvSpPr txBox="1"/>
          <p:nvPr/>
        </p:nvSpPr>
        <p:spPr>
          <a:xfrm>
            <a:off x="4718448" y="2566823"/>
            <a:ext cx="150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Web UI/UX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C9CD76-4AC9-4701-8D14-D007F3A255EF}"/>
              </a:ext>
            </a:extLst>
          </p:cNvPr>
          <p:cNvSpPr txBox="1"/>
          <p:nvPr/>
        </p:nvSpPr>
        <p:spPr>
          <a:xfrm>
            <a:off x="6702861" y="2566823"/>
            <a:ext cx="1624727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System UI</a:t>
            </a:r>
          </a:p>
          <a:p>
            <a:r>
              <a:rPr lang="en-US" sz="1100" dirty="0">
                <a:solidFill>
                  <a:srgbClr val="002060"/>
                </a:solidFill>
              </a:rPr>
              <a:t>(typically internal facing)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AECB8A-5DD4-4C07-BD4D-8D8569456B2E}"/>
              </a:ext>
            </a:extLst>
          </p:cNvPr>
          <p:cNvSpPr/>
          <p:nvPr/>
        </p:nvSpPr>
        <p:spPr>
          <a:xfrm>
            <a:off x="690465" y="3798574"/>
            <a:ext cx="7763069" cy="2648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4456C5-D7DD-4839-81FC-97160465A7D9}"/>
              </a:ext>
            </a:extLst>
          </p:cNvPr>
          <p:cNvSpPr txBox="1"/>
          <p:nvPr/>
        </p:nvSpPr>
        <p:spPr>
          <a:xfrm>
            <a:off x="839470" y="4154225"/>
            <a:ext cx="15952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</a:rPr>
              <a:t>Focused on the development of the digital architecture and functionalities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89D8D15D-C332-4A90-A4E1-8848DEC70C6F}"/>
              </a:ext>
            </a:extLst>
          </p:cNvPr>
          <p:cNvSpPr/>
          <p:nvPr/>
        </p:nvSpPr>
        <p:spPr>
          <a:xfrm>
            <a:off x="2612571" y="3229102"/>
            <a:ext cx="1642188" cy="52594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FE221C7E-C124-45AD-9359-D7F00901BB42}"/>
              </a:ext>
            </a:extLst>
          </p:cNvPr>
          <p:cNvSpPr/>
          <p:nvPr/>
        </p:nvSpPr>
        <p:spPr>
          <a:xfrm rot="10800000">
            <a:off x="4835992" y="3241533"/>
            <a:ext cx="1642188" cy="525943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150139-73DC-4187-815D-5E36716D84B6}"/>
              </a:ext>
            </a:extLst>
          </p:cNvPr>
          <p:cNvSpPr txBox="1"/>
          <p:nvPr/>
        </p:nvSpPr>
        <p:spPr>
          <a:xfrm>
            <a:off x="3009536" y="3283973"/>
            <a:ext cx="8906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User Inputs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02FB66-D2A2-47E4-8354-176C252AC7EA}"/>
              </a:ext>
            </a:extLst>
          </p:cNvPr>
          <p:cNvSpPr txBox="1"/>
          <p:nvPr/>
        </p:nvSpPr>
        <p:spPr>
          <a:xfrm>
            <a:off x="5152066" y="3320585"/>
            <a:ext cx="1230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Results Output</a:t>
            </a:r>
          </a:p>
        </p:txBody>
      </p:sp>
      <p:pic>
        <p:nvPicPr>
          <p:cNvPr id="25" name="Graphic 24" descr="Database">
            <a:extLst>
              <a:ext uri="{FF2B5EF4-FFF2-40B4-BE49-F238E27FC236}">
                <a16:creationId xmlns:a16="http://schemas.microsoft.com/office/drawing/2014/main" id="{DC5E2C1E-1237-4C68-8873-4040EB0495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9804" y="5621544"/>
            <a:ext cx="873360" cy="873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84D3C0B-8792-48F4-AA22-9F34B96C370B}"/>
              </a:ext>
            </a:extLst>
          </p:cNvPr>
          <p:cNvSpPr txBox="1"/>
          <p:nvPr/>
        </p:nvSpPr>
        <p:spPr>
          <a:xfrm>
            <a:off x="1793666" y="5750447"/>
            <a:ext cx="167484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Database</a:t>
            </a:r>
          </a:p>
          <a:p>
            <a:pPr marL="112713" indent="-112713"/>
            <a:r>
              <a:rPr lang="en-US" sz="1100" dirty="0">
                <a:solidFill>
                  <a:srgbClr val="002060"/>
                </a:solidFill>
              </a:rPr>
              <a:t>	Where all data are stored and persisted</a:t>
            </a:r>
          </a:p>
        </p:txBody>
      </p:sp>
      <p:pic>
        <p:nvPicPr>
          <p:cNvPr id="1034" name="Picture 10" descr="Source Code, Code, Programming, C, Coding, Digital">
            <a:extLst>
              <a:ext uri="{FF2B5EF4-FFF2-40B4-BE49-F238E27FC236}">
                <a16:creationId xmlns:a16="http://schemas.microsoft.com/office/drawing/2014/main" id="{EF5B5D24-6BB0-47B0-86A7-BA241A9627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96"/>
          <a:stretch/>
        </p:blipFill>
        <p:spPr bwMode="auto">
          <a:xfrm>
            <a:off x="2575249" y="3885475"/>
            <a:ext cx="1695505" cy="109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5C1EFA9-D193-4EF7-86F1-103CECE54389}"/>
              </a:ext>
            </a:extLst>
          </p:cNvPr>
          <p:cNvSpPr txBox="1"/>
          <p:nvPr/>
        </p:nvSpPr>
        <p:spPr>
          <a:xfrm>
            <a:off x="2575249" y="4951284"/>
            <a:ext cx="19443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</a:rPr>
              <a:t>Architecture codes</a:t>
            </a:r>
          </a:p>
          <a:p>
            <a:r>
              <a:rPr lang="en-US" sz="1400" dirty="0">
                <a:solidFill>
                  <a:srgbClr val="002060"/>
                </a:solidFill>
              </a:rPr>
              <a:t>- Glues all digital components together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5647D1-5223-45BC-89D4-D6A388131FFC}"/>
              </a:ext>
            </a:extLst>
          </p:cNvPr>
          <p:cNvSpPr txBox="1"/>
          <p:nvPr/>
        </p:nvSpPr>
        <p:spPr>
          <a:xfrm>
            <a:off x="4411327" y="4951284"/>
            <a:ext cx="194430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</a:rPr>
              <a:t>Functionality codes</a:t>
            </a:r>
          </a:p>
          <a:p>
            <a:r>
              <a:rPr lang="en-US" sz="1400" dirty="0">
                <a:solidFill>
                  <a:srgbClr val="002060"/>
                </a:solidFill>
              </a:rPr>
              <a:t>- Supports the functionalities of the digital solution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A187107-6B47-40C9-8B68-BA47FE4360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7646" y="3885170"/>
            <a:ext cx="1707892" cy="112379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47CD362-5202-4E1E-A89D-4FDFCCC7F115}"/>
              </a:ext>
            </a:extLst>
          </p:cNvPr>
          <p:cNvSpPr txBox="1"/>
          <p:nvPr/>
        </p:nvSpPr>
        <p:spPr>
          <a:xfrm>
            <a:off x="6307938" y="4954986"/>
            <a:ext cx="194430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Analytics codes</a:t>
            </a:r>
          </a:p>
          <a:p>
            <a:r>
              <a:rPr lang="en-US" sz="1400" dirty="0">
                <a:solidFill>
                  <a:srgbClr val="FF0000"/>
                </a:solidFill>
              </a:rPr>
              <a:t>- Creates intelligent responses based on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inputs </a:t>
            </a:r>
            <a:r>
              <a:rPr lang="en-US" sz="1400" dirty="0">
                <a:solidFill>
                  <a:srgbClr val="FF0000"/>
                </a:solidFill>
              </a:rPr>
              <a:t>from any components in the digital solution</a:t>
            </a:r>
          </a:p>
        </p:txBody>
      </p:sp>
      <p:pic>
        <p:nvPicPr>
          <p:cNvPr id="1036" name="Picture 12" descr="Artificial Intelligence, Brain, Think, Control">
            <a:extLst>
              <a:ext uri="{FF2B5EF4-FFF2-40B4-BE49-F238E27FC236}">
                <a16:creationId xmlns:a16="http://schemas.microsoft.com/office/drawing/2014/main" id="{055328B8-BDB0-4A1A-83C2-7650EAD7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430" y="3878627"/>
            <a:ext cx="1695505" cy="113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055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3DBD40B-79CD-426C-A1A6-B837B3B4029A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9" name="TextBox 68"/>
          <p:cNvSpPr txBox="1"/>
          <p:nvPr/>
        </p:nvSpPr>
        <p:spPr>
          <a:xfrm>
            <a:off x="960368" y="1998118"/>
            <a:ext cx="722326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ea typeface="Roboto" panose="02000000000000000000" pitchFamily="2" charset="0"/>
              </a:rPr>
              <a:t>In god we trust, all others bring data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			- W. Edwards Deming</a:t>
            </a:r>
            <a:endParaRPr lang="id-ID" sz="3200" b="1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173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analytics algorithms: what do they do?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49693" y="3481953"/>
            <a:ext cx="140615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this A or B?</a:t>
            </a:r>
          </a:p>
          <a:p>
            <a:pPr algn="ctr"/>
            <a:r>
              <a:rPr lang="en-SG" sz="1200" b="1" dirty="0">
                <a:solidFill>
                  <a:schemeClr val="tx2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Classification</a:t>
            </a:r>
            <a:endParaRPr lang="en-SG" sz="1500" b="1" dirty="0">
              <a:solidFill>
                <a:schemeClr val="tx2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id-ID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45270" y="6122225"/>
            <a:ext cx="1418979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this weird?</a:t>
            </a:r>
          </a:p>
          <a:p>
            <a:pPr algn="ctr"/>
            <a:r>
              <a:rPr lang="en-SG" sz="1050" b="1" dirty="0">
                <a:solidFill>
                  <a:schemeClr val="tx2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Anomaly Detection</a:t>
            </a:r>
            <a:endParaRPr lang="id-ID" sz="1050" b="1" dirty="0">
              <a:solidFill>
                <a:schemeClr val="tx2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29329" y="3481705"/>
            <a:ext cx="21654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many?</a:t>
            </a:r>
          </a:p>
          <a:p>
            <a:pPr algn="ctr"/>
            <a:r>
              <a:rPr lang="en-SG" sz="1200" b="1" dirty="0">
                <a:solidFill>
                  <a:schemeClr val="tx2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Regression</a:t>
            </a:r>
            <a:endParaRPr lang="id-ID" sz="1200" b="1" dirty="0">
              <a:solidFill>
                <a:schemeClr val="tx2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70069" y="4792662"/>
            <a:ext cx="21644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is it organized?</a:t>
            </a:r>
          </a:p>
          <a:p>
            <a:pPr algn="ctr"/>
            <a:r>
              <a:rPr lang="en-SG" sz="1200" b="1" dirty="0">
                <a:solidFill>
                  <a:schemeClr val="tx2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Clustering / Segmentation</a:t>
            </a:r>
            <a:endParaRPr lang="id-ID" sz="1200" b="1" dirty="0">
              <a:solidFill>
                <a:schemeClr val="tx2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48955" y="4795239"/>
            <a:ext cx="2164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matters?</a:t>
            </a:r>
          </a:p>
          <a:p>
            <a:pPr algn="ctr"/>
            <a:r>
              <a:rPr lang="en-SG" sz="1050" b="1" dirty="0">
                <a:solidFill>
                  <a:schemeClr val="tx2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 Reduction / Addition</a:t>
            </a:r>
            <a:endParaRPr lang="id-ID" sz="1050" b="1" dirty="0">
              <a:solidFill>
                <a:schemeClr val="tx2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29328" y="6092662"/>
            <a:ext cx="235023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should I do next?</a:t>
            </a:r>
          </a:p>
          <a:p>
            <a:pPr algn="ctr"/>
            <a:r>
              <a:rPr lang="en-SG" sz="1200" b="1" dirty="0">
                <a:solidFill>
                  <a:schemeClr val="tx2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Recommendation</a:t>
            </a:r>
            <a:endParaRPr lang="id-ID" sz="1200" b="1" dirty="0">
              <a:solidFill>
                <a:schemeClr val="tx2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586021" y="3444383"/>
            <a:ext cx="728611" cy="692870"/>
            <a:chOff x="704660" y="1958035"/>
            <a:chExt cx="971482" cy="923827"/>
          </a:xfrm>
        </p:grpSpPr>
        <p:sp>
          <p:nvSpPr>
            <p:cNvPr id="12" name="Oval 11"/>
            <p:cNvSpPr/>
            <p:nvPr/>
          </p:nvSpPr>
          <p:spPr>
            <a:xfrm>
              <a:off x="704660" y="1958035"/>
              <a:ext cx="923827" cy="923827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5972" y="2194800"/>
              <a:ext cx="93017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 / B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586021" y="6037971"/>
            <a:ext cx="692870" cy="692870"/>
            <a:chOff x="704660" y="4790712"/>
            <a:chExt cx="923827" cy="923827"/>
          </a:xfrm>
        </p:grpSpPr>
        <p:sp>
          <p:nvSpPr>
            <p:cNvPr id="15" name="Oval 14"/>
            <p:cNvSpPr/>
            <p:nvPr/>
          </p:nvSpPr>
          <p:spPr>
            <a:xfrm>
              <a:off x="704660" y="4790712"/>
              <a:ext cx="923827" cy="923827"/>
            </a:xfrm>
            <a:prstGeom prst="ellipse">
              <a:avLst/>
            </a:prstGeom>
            <a:solidFill>
              <a:srgbClr val="99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4760" y="4963493"/>
              <a:ext cx="530918" cy="638804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4775530" y="3441269"/>
            <a:ext cx="729669" cy="692870"/>
            <a:chOff x="4843370" y="1953882"/>
            <a:chExt cx="972892" cy="923827"/>
          </a:xfrm>
        </p:grpSpPr>
        <p:sp>
          <p:nvSpPr>
            <p:cNvPr id="18" name="Oval 17"/>
            <p:cNvSpPr/>
            <p:nvPr/>
          </p:nvSpPr>
          <p:spPr>
            <a:xfrm>
              <a:off x="4843370" y="1953882"/>
              <a:ext cx="923827" cy="9238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864719" y="2184151"/>
              <a:ext cx="95154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1 2 3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586021" y="4746668"/>
            <a:ext cx="692870" cy="692870"/>
            <a:chOff x="704660" y="3503797"/>
            <a:chExt cx="923827" cy="923827"/>
          </a:xfrm>
        </p:grpSpPr>
        <p:sp>
          <p:nvSpPr>
            <p:cNvPr id="21" name="Oval 20"/>
            <p:cNvSpPr/>
            <p:nvPr/>
          </p:nvSpPr>
          <p:spPr>
            <a:xfrm>
              <a:off x="704660" y="3503797"/>
              <a:ext cx="923827" cy="9238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pic>
          <p:nvPicPr>
            <p:cNvPr id="22" name="Graphic 2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0926" y="3612748"/>
              <a:ext cx="714242" cy="692494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4775529" y="4746668"/>
            <a:ext cx="692870" cy="692870"/>
            <a:chOff x="4843370" y="3503797"/>
            <a:chExt cx="923827" cy="923827"/>
          </a:xfrm>
        </p:grpSpPr>
        <p:sp>
          <p:nvSpPr>
            <p:cNvPr id="24" name="Oval 23"/>
            <p:cNvSpPr/>
            <p:nvPr/>
          </p:nvSpPr>
          <p:spPr>
            <a:xfrm>
              <a:off x="4843370" y="3503797"/>
              <a:ext cx="923827" cy="9238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26366" y="3702951"/>
              <a:ext cx="556237" cy="556237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4775529" y="6052541"/>
            <a:ext cx="692870" cy="692870"/>
            <a:chOff x="4843370" y="4810138"/>
            <a:chExt cx="923827" cy="923827"/>
          </a:xfrm>
        </p:grpSpPr>
        <p:sp>
          <p:nvSpPr>
            <p:cNvPr id="27" name="Oval 26"/>
            <p:cNvSpPr/>
            <p:nvPr/>
          </p:nvSpPr>
          <p:spPr>
            <a:xfrm>
              <a:off x="4843370" y="4810138"/>
              <a:ext cx="923827" cy="923827"/>
            </a:xfrm>
            <a:prstGeom prst="ellipse">
              <a:avLst/>
            </a:prstGeom>
            <a:solidFill>
              <a:srgbClr val="99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53393" y="4995650"/>
              <a:ext cx="570113" cy="570334"/>
            </a:xfrm>
            <a:prstGeom prst="rect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3499927" y="3019039"/>
            <a:ext cx="2075701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SG" dirty="0"/>
              <a:t>Supervised Learning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371863" y="4311386"/>
            <a:ext cx="2339518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SG" dirty="0"/>
              <a:t>Unsupervised Learning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123638" y="5653121"/>
            <a:ext cx="891116" cy="408623"/>
          </a:xfrm>
          <a:prstGeom prst="roundRect">
            <a:avLst/>
          </a:prstGeom>
          <a:solidFill>
            <a:srgbClr val="9966FF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SG" dirty="0"/>
              <a:t>Others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D9F870F-22BD-4F26-AD52-50A83EED6AA3}"/>
              </a:ext>
            </a:extLst>
          </p:cNvPr>
          <p:cNvCxnSpPr/>
          <p:nvPr/>
        </p:nvCxnSpPr>
        <p:spPr>
          <a:xfrm>
            <a:off x="938758" y="4187543"/>
            <a:ext cx="7693838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564AE97-A9BB-4396-8B01-C961AB76A146}"/>
              </a:ext>
            </a:extLst>
          </p:cNvPr>
          <p:cNvCxnSpPr/>
          <p:nvPr/>
        </p:nvCxnSpPr>
        <p:spPr>
          <a:xfrm>
            <a:off x="928609" y="5572872"/>
            <a:ext cx="7693838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4354886-1F12-4176-99AA-FC1513827667}"/>
              </a:ext>
            </a:extLst>
          </p:cNvPr>
          <p:cNvSpPr txBox="1"/>
          <p:nvPr/>
        </p:nvSpPr>
        <p:spPr>
          <a:xfrm>
            <a:off x="1059219" y="1151706"/>
            <a:ext cx="769383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Analytics algorithms uses mathematics to extract complex patterns from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mathematical techniques are generally classified into: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Supervised learning: Humans show the machine which output relates to which inputs, and the machines will learn the associations without additional human intervention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Unsupervised learning: Identifies patterns in the data without any human intervention</a:t>
            </a:r>
          </a:p>
        </p:txBody>
      </p:sp>
    </p:spTree>
    <p:extLst>
      <p:ext uri="{BB962C8B-B14F-4D97-AF65-F5344CB8AC3E}">
        <p14:creationId xmlns:p14="http://schemas.microsoft.com/office/powerpoint/2010/main" val="380569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Lesson plan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614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758" y="141190"/>
            <a:ext cx="7633742" cy="1092120"/>
          </a:xfrm>
        </p:spPr>
        <p:txBody>
          <a:bodyPr>
            <a:noAutofit/>
          </a:bodyPr>
          <a:lstStyle/>
          <a:p>
            <a:r>
              <a:rPr lang="en-US" sz="2800" dirty="0"/>
              <a:t>Analytics and must be guided by business objectives</a:t>
            </a:r>
            <a:br>
              <a:rPr lang="en-US" sz="2800" dirty="0"/>
            </a:br>
            <a:r>
              <a:rPr lang="en-US" sz="2000" dirty="0">
                <a:solidFill>
                  <a:srgbClr val="C00000"/>
                </a:solidFill>
              </a:rPr>
              <a:t>- where are you pointing your weapon at?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041229" y="3707580"/>
            <a:ext cx="2164490" cy="1253306"/>
            <a:chOff x="1248586" y="1933757"/>
            <a:chExt cx="2885986" cy="1671074"/>
          </a:xfrm>
        </p:grpSpPr>
        <p:sp>
          <p:nvSpPr>
            <p:cNvPr id="7" name="Oval 6"/>
            <p:cNvSpPr/>
            <p:nvPr/>
          </p:nvSpPr>
          <p:spPr>
            <a:xfrm>
              <a:off x="2204938" y="2681004"/>
              <a:ext cx="923827" cy="92382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48586" y="1933757"/>
              <a:ext cx="288598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Net Value</a:t>
              </a:r>
            </a:p>
            <a:p>
              <a:pPr algn="ctr"/>
              <a:r>
                <a:rPr lang="en-SG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↓ cost / ↑ revenue</a:t>
              </a:r>
              <a:endParaRPr lang="id-ID" sz="135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422232" y="2773109"/>
              <a:ext cx="55186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30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$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859633" y="3678219"/>
            <a:ext cx="2350231" cy="1257425"/>
            <a:chOff x="4955508" y="2393117"/>
            <a:chExt cx="3133641" cy="1676566"/>
          </a:xfrm>
        </p:grpSpPr>
        <p:grpSp>
          <p:nvGrpSpPr>
            <p:cNvPr id="11" name="Group 10"/>
            <p:cNvGrpSpPr/>
            <p:nvPr/>
          </p:nvGrpSpPr>
          <p:grpSpPr>
            <a:xfrm>
              <a:off x="4955508" y="2393117"/>
              <a:ext cx="3133641" cy="1676566"/>
              <a:chOff x="4714963" y="1933757"/>
              <a:chExt cx="3133641" cy="1676566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5819869" y="2686496"/>
                <a:ext cx="923827" cy="923827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714963" y="1933757"/>
                <a:ext cx="313364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Satisfaction</a:t>
                </a:r>
              </a:p>
              <a:p>
                <a:pPr algn="ctr"/>
                <a:r>
                  <a:rPr lang="en-SG" sz="1350" b="1" strike="sngStrik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Mundane</a:t>
                </a:r>
                <a:endParaRPr lang="id-ID" sz="1350" b="1" strike="sngStrike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5" name="Freeform 136"/>
              <p:cNvSpPr>
                <a:spLocks/>
              </p:cNvSpPr>
              <p:nvPr/>
            </p:nvSpPr>
            <p:spPr bwMode="auto">
              <a:xfrm>
                <a:off x="6055536" y="2865352"/>
                <a:ext cx="460375" cy="471487"/>
              </a:xfrm>
              <a:custGeom>
                <a:avLst/>
                <a:gdLst>
                  <a:gd name="T0" fmla="*/ 208 w 212"/>
                  <a:gd name="T1" fmla="*/ 153 h 218"/>
                  <a:gd name="T2" fmla="*/ 166 w 212"/>
                  <a:gd name="T3" fmla="*/ 111 h 218"/>
                  <a:gd name="T4" fmla="*/ 159 w 212"/>
                  <a:gd name="T5" fmla="*/ 103 h 218"/>
                  <a:gd name="T6" fmla="*/ 117 w 212"/>
                  <a:gd name="T7" fmla="*/ 55 h 218"/>
                  <a:gd name="T8" fmla="*/ 100 w 212"/>
                  <a:gd name="T9" fmla="*/ 14 h 218"/>
                  <a:gd name="T10" fmla="*/ 76 w 212"/>
                  <a:gd name="T11" fmla="*/ 12 h 218"/>
                  <a:gd name="T12" fmla="*/ 69 w 212"/>
                  <a:gd name="T13" fmla="*/ 30 h 218"/>
                  <a:gd name="T14" fmla="*/ 82 w 212"/>
                  <a:gd name="T15" fmla="*/ 62 h 218"/>
                  <a:gd name="T16" fmla="*/ 83 w 212"/>
                  <a:gd name="T17" fmla="*/ 83 h 218"/>
                  <a:gd name="T18" fmla="*/ 20 w 212"/>
                  <a:gd name="T19" fmla="*/ 83 h 218"/>
                  <a:gd name="T20" fmla="*/ 5 w 212"/>
                  <a:gd name="T21" fmla="*/ 104 h 218"/>
                  <a:gd name="T22" fmla="*/ 37 w 212"/>
                  <a:gd name="T23" fmla="*/ 194 h 218"/>
                  <a:gd name="T24" fmla="*/ 50 w 212"/>
                  <a:gd name="T25" fmla="*/ 203 h 218"/>
                  <a:gd name="T26" fmla="*/ 127 w 212"/>
                  <a:gd name="T27" fmla="*/ 203 h 218"/>
                  <a:gd name="T28" fmla="*/ 143 w 212"/>
                  <a:gd name="T29" fmla="*/ 210 h 218"/>
                  <a:gd name="T30" fmla="*/ 147 w 212"/>
                  <a:gd name="T31" fmla="*/ 214 h 218"/>
                  <a:gd name="T32" fmla="*/ 161 w 212"/>
                  <a:gd name="T33" fmla="*/ 214 h 218"/>
                  <a:gd name="T34" fmla="*/ 208 w 212"/>
                  <a:gd name="T35" fmla="*/ 166 h 218"/>
                  <a:gd name="T36" fmla="*/ 208 w 212"/>
                  <a:gd name="T37" fmla="*/ 15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2" h="218">
                    <a:moveTo>
                      <a:pt x="208" y="153"/>
                    </a:moveTo>
                    <a:cubicBezTo>
                      <a:pt x="166" y="111"/>
                      <a:pt x="166" y="111"/>
                      <a:pt x="166" y="111"/>
                    </a:cubicBezTo>
                    <a:cubicBezTo>
                      <a:pt x="162" y="107"/>
                      <a:pt x="159" y="104"/>
                      <a:pt x="159" y="103"/>
                    </a:cubicBezTo>
                    <a:cubicBezTo>
                      <a:pt x="159" y="103"/>
                      <a:pt x="142" y="71"/>
                      <a:pt x="117" y="55"/>
                    </a:cubicBezTo>
                    <a:cubicBezTo>
                      <a:pt x="93" y="39"/>
                      <a:pt x="100" y="27"/>
                      <a:pt x="100" y="14"/>
                    </a:cubicBezTo>
                    <a:cubicBezTo>
                      <a:pt x="100" y="2"/>
                      <a:pt x="86" y="0"/>
                      <a:pt x="76" y="12"/>
                    </a:cubicBezTo>
                    <a:cubicBezTo>
                      <a:pt x="73" y="16"/>
                      <a:pt x="70" y="25"/>
                      <a:pt x="69" y="30"/>
                    </a:cubicBezTo>
                    <a:cubicBezTo>
                      <a:pt x="67" y="46"/>
                      <a:pt x="78" y="56"/>
                      <a:pt x="82" y="62"/>
                    </a:cubicBezTo>
                    <a:cubicBezTo>
                      <a:pt x="85" y="66"/>
                      <a:pt x="86" y="74"/>
                      <a:pt x="83" y="83"/>
                    </a:cubicBezTo>
                    <a:cubicBezTo>
                      <a:pt x="20" y="83"/>
                      <a:pt x="20" y="83"/>
                      <a:pt x="20" y="83"/>
                    </a:cubicBezTo>
                    <a:cubicBezTo>
                      <a:pt x="7" y="83"/>
                      <a:pt x="0" y="92"/>
                      <a:pt x="5" y="104"/>
                    </a:cubicBezTo>
                    <a:cubicBezTo>
                      <a:pt x="37" y="194"/>
                      <a:pt x="37" y="194"/>
                      <a:pt x="37" y="194"/>
                    </a:cubicBezTo>
                    <a:cubicBezTo>
                      <a:pt x="39" y="199"/>
                      <a:pt x="45" y="203"/>
                      <a:pt x="50" y="203"/>
                    </a:cubicBezTo>
                    <a:cubicBezTo>
                      <a:pt x="127" y="203"/>
                      <a:pt x="127" y="203"/>
                      <a:pt x="127" y="203"/>
                    </a:cubicBezTo>
                    <a:cubicBezTo>
                      <a:pt x="132" y="203"/>
                      <a:pt x="140" y="207"/>
                      <a:pt x="143" y="210"/>
                    </a:cubicBezTo>
                    <a:cubicBezTo>
                      <a:pt x="147" y="214"/>
                      <a:pt x="147" y="214"/>
                      <a:pt x="147" y="214"/>
                    </a:cubicBezTo>
                    <a:cubicBezTo>
                      <a:pt x="151" y="218"/>
                      <a:pt x="157" y="218"/>
                      <a:pt x="161" y="214"/>
                    </a:cubicBezTo>
                    <a:cubicBezTo>
                      <a:pt x="208" y="166"/>
                      <a:pt x="208" y="166"/>
                      <a:pt x="208" y="166"/>
                    </a:cubicBezTo>
                    <a:cubicBezTo>
                      <a:pt x="212" y="163"/>
                      <a:pt x="212" y="156"/>
                      <a:pt x="208" y="1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sp>
          <p:nvSpPr>
            <p:cNvPr id="12" name="Freeform 137"/>
            <p:cNvSpPr>
              <a:spLocks/>
            </p:cNvSpPr>
            <p:nvPr/>
          </p:nvSpPr>
          <p:spPr bwMode="auto">
            <a:xfrm>
              <a:off x="6644129" y="3692642"/>
              <a:ext cx="150813" cy="149225"/>
            </a:xfrm>
            <a:custGeom>
              <a:avLst/>
              <a:gdLst>
                <a:gd name="T0" fmla="*/ 18 w 95"/>
                <a:gd name="T1" fmla="*/ 94 h 94"/>
                <a:gd name="T2" fmla="*/ 0 w 95"/>
                <a:gd name="T3" fmla="*/ 77 h 94"/>
                <a:gd name="T4" fmla="*/ 78 w 95"/>
                <a:gd name="T5" fmla="*/ 0 h 94"/>
                <a:gd name="T6" fmla="*/ 95 w 95"/>
                <a:gd name="T7" fmla="*/ 18 h 94"/>
                <a:gd name="T8" fmla="*/ 18 w 95"/>
                <a:gd name="T9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94">
                  <a:moveTo>
                    <a:pt x="18" y="94"/>
                  </a:moveTo>
                  <a:lnTo>
                    <a:pt x="0" y="77"/>
                  </a:lnTo>
                  <a:lnTo>
                    <a:pt x="78" y="0"/>
                  </a:lnTo>
                  <a:lnTo>
                    <a:pt x="95" y="18"/>
                  </a:lnTo>
                  <a:lnTo>
                    <a:pt x="18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cxnSp>
        <p:nvCxnSpPr>
          <p:cNvPr id="16" name="Connector: Curved 15"/>
          <p:cNvCxnSpPr>
            <a:cxnSpLocks/>
            <a:stCxn id="8" idx="0"/>
          </p:cNvCxnSpPr>
          <p:nvPr/>
        </p:nvCxnSpPr>
        <p:spPr>
          <a:xfrm rot="5400000" flipH="1" flipV="1">
            <a:off x="4578427" y="2251259"/>
            <a:ext cx="1368" cy="2911275"/>
          </a:xfrm>
          <a:prstGeom prst="curvedConnector3">
            <a:avLst>
              <a:gd name="adj1" fmla="val 16810526"/>
            </a:avLst>
          </a:prstGeom>
          <a:ln w="1016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/>
          <p:cNvCxnSpPr>
            <a:cxnSpLocks/>
            <a:endCxn id="23" idx="3"/>
          </p:cNvCxnSpPr>
          <p:nvPr/>
        </p:nvCxnSpPr>
        <p:spPr>
          <a:xfrm rot="5400000">
            <a:off x="5456503" y="5202120"/>
            <a:ext cx="816729" cy="339762"/>
          </a:xfrm>
          <a:prstGeom prst="curvedConnector2">
            <a:avLst/>
          </a:prstGeom>
          <a:ln w="1016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/>
          <p:cNvCxnSpPr>
            <a:cxnSpLocks/>
            <a:stCxn id="23" idx="1"/>
            <a:endCxn id="7" idx="4"/>
          </p:cNvCxnSpPr>
          <p:nvPr/>
        </p:nvCxnSpPr>
        <p:spPr>
          <a:xfrm rot="10800000">
            <a:off x="3104928" y="4960886"/>
            <a:ext cx="358308" cy="819480"/>
          </a:xfrm>
          <a:prstGeom prst="curvedConnector2">
            <a:avLst/>
          </a:prstGeom>
          <a:ln w="1016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3463236" y="5387951"/>
            <a:ext cx="2231750" cy="1333219"/>
            <a:chOff x="3320414" y="4635434"/>
            <a:chExt cx="2466975" cy="1777625"/>
          </a:xfrm>
        </p:grpSpPr>
        <p:grpSp>
          <p:nvGrpSpPr>
            <p:cNvPr id="20" name="Group 19"/>
            <p:cNvGrpSpPr/>
            <p:nvPr/>
          </p:nvGrpSpPr>
          <p:grpSpPr>
            <a:xfrm>
              <a:off x="3320414" y="4635434"/>
              <a:ext cx="2466975" cy="1777625"/>
              <a:chOff x="3320414" y="4635434"/>
              <a:chExt cx="2466975" cy="1777625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4059943" y="5489232"/>
                <a:ext cx="923827" cy="92382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3320414" y="4635434"/>
                <a:ext cx="2466975" cy="1046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Productivity</a:t>
                </a:r>
              </a:p>
              <a:p>
                <a:pPr algn="ctr"/>
                <a:r>
                  <a:rPr lang="en-SG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More with less, faster</a:t>
                </a:r>
                <a:endParaRPr lang="id-ID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pic>
          <p:nvPicPr>
            <p:cNvPr id="21" name="Graphic 20" descr="Gears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02205" y="5631494"/>
              <a:ext cx="639302" cy="639302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D2DE70B-7175-4428-9A4B-A8F300546293}"/>
              </a:ext>
            </a:extLst>
          </p:cNvPr>
          <p:cNvSpPr txBox="1"/>
          <p:nvPr/>
        </p:nvSpPr>
        <p:spPr>
          <a:xfrm>
            <a:off x="878662" y="1365324"/>
            <a:ext cx="76938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a simple analogy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analytics algorithms tell you the best way to reach point A from point 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however, you need to determine what points A and B 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Analytics is powerful when you have clear business objectives/outcomes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Generally, analytics have shown great success in enhancing the following business objectives</a:t>
            </a:r>
          </a:p>
        </p:txBody>
      </p:sp>
    </p:spTree>
    <p:extLst>
      <p:ext uri="{BB962C8B-B14F-4D97-AF65-F5344CB8AC3E}">
        <p14:creationId xmlns:p14="http://schemas.microsoft.com/office/powerpoint/2010/main" val="4019106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2A313D-824C-404E-A3CF-D6D663332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Analytics use-cases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816EF30-4650-4B52-8476-0267912358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31361-0501-457C-9316-33EEA4E21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542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Netflix Recommendation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43984" y="1920491"/>
            <a:ext cx="7728516" cy="4442987"/>
          </a:xfrm>
        </p:spPr>
        <p:txBody>
          <a:bodyPr>
            <a:normAutofit/>
          </a:bodyPr>
          <a:lstStyle/>
          <a:p>
            <a:r>
              <a:rPr lang="en-US" sz="1800" b="1" dirty="0"/>
              <a:t>Answering:</a:t>
            </a:r>
          </a:p>
          <a:p>
            <a:endParaRPr lang="en-US" sz="1800" dirty="0"/>
          </a:p>
          <a:p>
            <a:r>
              <a:rPr lang="en-US" sz="1800" b="1" dirty="0"/>
              <a:t>Business Objective: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Netflix has classified 76,897 micro-genres for their collection of shows and movies</a:t>
            </a:r>
          </a:p>
          <a:p>
            <a:r>
              <a:rPr lang="en-US" sz="1800" dirty="0"/>
              <a:t>Using browsing behaviors, Netflix is able to associate viewer characteristics with what they (or similar users) watched</a:t>
            </a:r>
          </a:p>
          <a:p>
            <a:pPr lvl="1"/>
            <a:r>
              <a:rPr lang="en-US" sz="1600" dirty="0"/>
              <a:t>A popular analytics algorithm that is used to for similar recommendation systems is the Matrix Factorization</a:t>
            </a:r>
          </a:p>
          <a:p>
            <a:r>
              <a:rPr lang="en-US" sz="1800" dirty="0"/>
              <a:t>This probabilistic model is used to infer what new viewers may like to watch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531626" y="1791396"/>
            <a:ext cx="692870" cy="692870"/>
            <a:chOff x="704660" y="3503797"/>
            <a:chExt cx="923827" cy="923827"/>
          </a:xfrm>
        </p:grpSpPr>
        <p:sp>
          <p:nvSpPr>
            <p:cNvPr id="9" name="Oval 8"/>
            <p:cNvSpPr/>
            <p:nvPr/>
          </p:nvSpPr>
          <p:spPr>
            <a:xfrm>
              <a:off x="704660" y="3503797"/>
              <a:ext cx="923827" cy="9238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pic>
          <p:nvPicPr>
            <p:cNvPr id="10" name="Graphic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0926" y="3612748"/>
              <a:ext cx="714242" cy="692494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3311695" y="1791396"/>
            <a:ext cx="692870" cy="692870"/>
            <a:chOff x="4843370" y="4810138"/>
            <a:chExt cx="923827" cy="923827"/>
          </a:xfrm>
        </p:grpSpPr>
        <p:sp>
          <p:nvSpPr>
            <p:cNvPr id="15" name="Oval 14"/>
            <p:cNvSpPr/>
            <p:nvPr/>
          </p:nvSpPr>
          <p:spPr>
            <a:xfrm>
              <a:off x="4843370" y="4810138"/>
              <a:ext cx="923827" cy="923827"/>
            </a:xfrm>
            <a:prstGeom prst="ellipse">
              <a:avLst/>
            </a:prstGeom>
            <a:solidFill>
              <a:srgbClr val="99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53393" y="4995650"/>
              <a:ext cx="570113" cy="570334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3408319" y="2604488"/>
            <a:ext cx="692870" cy="692870"/>
            <a:chOff x="3492822" y="2683446"/>
            <a:chExt cx="923827" cy="923827"/>
          </a:xfrm>
        </p:grpSpPr>
        <p:grpSp>
          <p:nvGrpSpPr>
            <p:cNvPr id="20" name="Group 19"/>
            <p:cNvGrpSpPr/>
            <p:nvPr/>
          </p:nvGrpSpPr>
          <p:grpSpPr>
            <a:xfrm>
              <a:off x="3492822" y="2683446"/>
              <a:ext cx="923827" cy="923827"/>
              <a:chOff x="6060414" y="3145856"/>
              <a:chExt cx="923827" cy="923827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6060414" y="3145856"/>
                <a:ext cx="923827" cy="923827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0"/>
              </a:p>
            </p:txBody>
          </p:sp>
          <p:sp>
            <p:nvSpPr>
              <p:cNvPr id="19" name="Freeform 136"/>
              <p:cNvSpPr>
                <a:spLocks/>
              </p:cNvSpPr>
              <p:nvPr/>
            </p:nvSpPr>
            <p:spPr bwMode="auto">
              <a:xfrm>
                <a:off x="6296081" y="3324712"/>
                <a:ext cx="460375" cy="471487"/>
              </a:xfrm>
              <a:custGeom>
                <a:avLst/>
                <a:gdLst>
                  <a:gd name="T0" fmla="*/ 208 w 212"/>
                  <a:gd name="T1" fmla="*/ 153 h 218"/>
                  <a:gd name="T2" fmla="*/ 166 w 212"/>
                  <a:gd name="T3" fmla="*/ 111 h 218"/>
                  <a:gd name="T4" fmla="*/ 159 w 212"/>
                  <a:gd name="T5" fmla="*/ 103 h 218"/>
                  <a:gd name="T6" fmla="*/ 117 w 212"/>
                  <a:gd name="T7" fmla="*/ 55 h 218"/>
                  <a:gd name="T8" fmla="*/ 100 w 212"/>
                  <a:gd name="T9" fmla="*/ 14 h 218"/>
                  <a:gd name="T10" fmla="*/ 76 w 212"/>
                  <a:gd name="T11" fmla="*/ 12 h 218"/>
                  <a:gd name="T12" fmla="*/ 69 w 212"/>
                  <a:gd name="T13" fmla="*/ 30 h 218"/>
                  <a:gd name="T14" fmla="*/ 82 w 212"/>
                  <a:gd name="T15" fmla="*/ 62 h 218"/>
                  <a:gd name="T16" fmla="*/ 83 w 212"/>
                  <a:gd name="T17" fmla="*/ 83 h 218"/>
                  <a:gd name="T18" fmla="*/ 20 w 212"/>
                  <a:gd name="T19" fmla="*/ 83 h 218"/>
                  <a:gd name="T20" fmla="*/ 5 w 212"/>
                  <a:gd name="T21" fmla="*/ 104 h 218"/>
                  <a:gd name="T22" fmla="*/ 37 w 212"/>
                  <a:gd name="T23" fmla="*/ 194 h 218"/>
                  <a:gd name="T24" fmla="*/ 50 w 212"/>
                  <a:gd name="T25" fmla="*/ 203 h 218"/>
                  <a:gd name="T26" fmla="*/ 127 w 212"/>
                  <a:gd name="T27" fmla="*/ 203 h 218"/>
                  <a:gd name="T28" fmla="*/ 143 w 212"/>
                  <a:gd name="T29" fmla="*/ 210 h 218"/>
                  <a:gd name="T30" fmla="*/ 147 w 212"/>
                  <a:gd name="T31" fmla="*/ 214 h 218"/>
                  <a:gd name="T32" fmla="*/ 161 w 212"/>
                  <a:gd name="T33" fmla="*/ 214 h 218"/>
                  <a:gd name="T34" fmla="*/ 208 w 212"/>
                  <a:gd name="T35" fmla="*/ 166 h 218"/>
                  <a:gd name="T36" fmla="*/ 208 w 212"/>
                  <a:gd name="T37" fmla="*/ 15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2" h="218">
                    <a:moveTo>
                      <a:pt x="208" y="153"/>
                    </a:moveTo>
                    <a:cubicBezTo>
                      <a:pt x="166" y="111"/>
                      <a:pt x="166" y="111"/>
                      <a:pt x="166" y="111"/>
                    </a:cubicBezTo>
                    <a:cubicBezTo>
                      <a:pt x="162" y="107"/>
                      <a:pt x="159" y="104"/>
                      <a:pt x="159" y="103"/>
                    </a:cubicBezTo>
                    <a:cubicBezTo>
                      <a:pt x="159" y="103"/>
                      <a:pt x="142" y="71"/>
                      <a:pt x="117" y="55"/>
                    </a:cubicBezTo>
                    <a:cubicBezTo>
                      <a:pt x="93" y="39"/>
                      <a:pt x="100" y="27"/>
                      <a:pt x="100" y="14"/>
                    </a:cubicBezTo>
                    <a:cubicBezTo>
                      <a:pt x="100" y="2"/>
                      <a:pt x="86" y="0"/>
                      <a:pt x="76" y="12"/>
                    </a:cubicBezTo>
                    <a:cubicBezTo>
                      <a:pt x="73" y="16"/>
                      <a:pt x="70" y="25"/>
                      <a:pt x="69" y="30"/>
                    </a:cubicBezTo>
                    <a:cubicBezTo>
                      <a:pt x="67" y="46"/>
                      <a:pt x="78" y="56"/>
                      <a:pt x="82" y="62"/>
                    </a:cubicBezTo>
                    <a:cubicBezTo>
                      <a:pt x="85" y="66"/>
                      <a:pt x="86" y="74"/>
                      <a:pt x="83" y="83"/>
                    </a:cubicBezTo>
                    <a:cubicBezTo>
                      <a:pt x="20" y="83"/>
                      <a:pt x="20" y="83"/>
                      <a:pt x="20" y="83"/>
                    </a:cubicBezTo>
                    <a:cubicBezTo>
                      <a:pt x="7" y="83"/>
                      <a:pt x="0" y="92"/>
                      <a:pt x="5" y="104"/>
                    </a:cubicBezTo>
                    <a:cubicBezTo>
                      <a:pt x="37" y="194"/>
                      <a:pt x="37" y="194"/>
                      <a:pt x="37" y="194"/>
                    </a:cubicBezTo>
                    <a:cubicBezTo>
                      <a:pt x="39" y="199"/>
                      <a:pt x="45" y="203"/>
                      <a:pt x="50" y="203"/>
                    </a:cubicBezTo>
                    <a:cubicBezTo>
                      <a:pt x="127" y="203"/>
                      <a:pt x="127" y="203"/>
                      <a:pt x="127" y="203"/>
                    </a:cubicBezTo>
                    <a:cubicBezTo>
                      <a:pt x="132" y="203"/>
                      <a:pt x="140" y="207"/>
                      <a:pt x="143" y="210"/>
                    </a:cubicBezTo>
                    <a:cubicBezTo>
                      <a:pt x="147" y="214"/>
                      <a:pt x="147" y="214"/>
                      <a:pt x="147" y="214"/>
                    </a:cubicBezTo>
                    <a:cubicBezTo>
                      <a:pt x="151" y="218"/>
                      <a:pt x="157" y="218"/>
                      <a:pt x="161" y="214"/>
                    </a:cubicBezTo>
                    <a:cubicBezTo>
                      <a:pt x="208" y="166"/>
                      <a:pt x="208" y="166"/>
                      <a:pt x="208" y="166"/>
                    </a:cubicBezTo>
                    <a:cubicBezTo>
                      <a:pt x="212" y="163"/>
                      <a:pt x="212" y="156"/>
                      <a:pt x="208" y="1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sp>
          <p:nvSpPr>
            <p:cNvPr id="21" name="Freeform 137"/>
            <p:cNvSpPr>
              <a:spLocks/>
            </p:cNvSpPr>
            <p:nvPr/>
          </p:nvSpPr>
          <p:spPr bwMode="auto">
            <a:xfrm>
              <a:off x="4076537" y="3237653"/>
              <a:ext cx="150813" cy="149225"/>
            </a:xfrm>
            <a:custGeom>
              <a:avLst/>
              <a:gdLst>
                <a:gd name="T0" fmla="*/ 18 w 95"/>
                <a:gd name="T1" fmla="*/ 94 h 94"/>
                <a:gd name="T2" fmla="*/ 0 w 95"/>
                <a:gd name="T3" fmla="*/ 77 h 94"/>
                <a:gd name="T4" fmla="*/ 78 w 95"/>
                <a:gd name="T5" fmla="*/ 0 h 94"/>
                <a:gd name="T6" fmla="*/ 95 w 95"/>
                <a:gd name="T7" fmla="*/ 18 h 94"/>
                <a:gd name="T8" fmla="*/ 18 w 95"/>
                <a:gd name="T9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94">
                  <a:moveTo>
                    <a:pt x="18" y="94"/>
                  </a:moveTo>
                  <a:lnTo>
                    <a:pt x="0" y="77"/>
                  </a:lnTo>
                  <a:lnTo>
                    <a:pt x="78" y="0"/>
                  </a:lnTo>
                  <a:lnTo>
                    <a:pt x="95" y="18"/>
                  </a:lnTo>
                  <a:lnTo>
                    <a:pt x="18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385" y="1920492"/>
            <a:ext cx="4069465" cy="17721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27433" y="3158857"/>
            <a:ext cx="960519" cy="300082"/>
          </a:xfrm>
          <a:prstGeom prst="rect">
            <a:avLst/>
          </a:prstGeom>
          <a:solidFill>
            <a:srgbClr val="FFFF00">
              <a:alpha val="4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satisfaction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37320" y="2422751"/>
            <a:ext cx="1122423" cy="300082"/>
          </a:xfrm>
          <a:prstGeom prst="rect">
            <a:avLst/>
          </a:prstGeom>
          <a:solidFill>
            <a:srgbClr val="FFFF00">
              <a:alpha val="4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segmentation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154506" y="1573340"/>
            <a:ext cx="1381853" cy="300082"/>
          </a:xfrm>
          <a:prstGeom prst="rect">
            <a:avLst/>
          </a:prstGeom>
          <a:solidFill>
            <a:srgbClr val="FFFF00">
              <a:alpha val="4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recommendation</a:t>
            </a:r>
          </a:p>
        </p:txBody>
      </p:sp>
    </p:spTree>
    <p:extLst>
      <p:ext uri="{BB962C8B-B14F-4D97-AF65-F5344CB8AC3E}">
        <p14:creationId xmlns:p14="http://schemas.microsoft.com/office/powerpoint/2010/main" val="186688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783" y="58023"/>
            <a:ext cx="5474645" cy="1119099"/>
          </a:xfrm>
        </p:spPr>
        <p:txBody>
          <a:bodyPr>
            <a:normAutofit fontScale="90000"/>
          </a:bodyPr>
          <a:lstStyle/>
          <a:p>
            <a:r>
              <a:rPr lang="en-US" dirty="0"/>
              <a:t>Community Engagement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387561" y="1501810"/>
            <a:ext cx="4196602" cy="5085602"/>
          </a:xfrm>
        </p:spPr>
        <p:txBody>
          <a:bodyPr>
            <a:normAutofit lnSpcReduction="10000"/>
          </a:bodyPr>
          <a:lstStyle/>
          <a:p>
            <a:r>
              <a:rPr lang="en-US" sz="2100" b="1" dirty="0"/>
              <a:t>Answering:</a:t>
            </a:r>
          </a:p>
          <a:p>
            <a:endParaRPr lang="en-US" sz="2100" dirty="0"/>
          </a:p>
          <a:p>
            <a:r>
              <a:rPr lang="en-US" sz="2100" b="1" dirty="0"/>
              <a:t>Business Objective:</a:t>
            </a:r>
          </a:p>
          <a:p>
            <a:endParaRPr lang="en-US" sz="2100" dirty="0"/>
          </a:p>
          <a:p>
            <a:r>
              <a:rPr lang="en-US" sz="2100" dirty="0"/>
              <a:t>This project utilizes the same recommendation algorithms on activities curation</a:t>
            </a:r>
          </a:p>
          <a:p>
            <a:r>
              <a:rPr lang="en-US" sz="2100" dirty="0"/>
              <a:t>Depending on user profile and preferences, with environment variables (location, time of day, weather etc.)</a:t>
            </a:r>
          </a:p>
          <a:p>
            <a:pPr lvl="1"/>
            <a:r>
              <a:rPr lang="en-US" sz="1700" dirty="0"/>
              <a:t> The analytics algorithm can recommend immediate activities that the user may like to pursue</a:t>
            </a:r>
            <a:endParaRPr lang="en-US" sz="2100" dirty="0"/>
          </a:p>
        </p:txBody>
      </p:sp>
      <p:grpSp>
        <p:nvGrpSpPr>
          <p:cNvPr id="10" name="Group 9"/>
          <p:cNvGrpSpPr/>
          <p:nvPr/>
        </p:nvGrpSpPr>
        <p:grpSpPr>
          <a:xfrm>
            <a:off x="7107753" y="1506866"/>
            <a:ext cx="692870" cy="692870"/>
            <a:chOff x="4843370" y="4810138"/>
            <a:chExt cx="923827" cy="923827"/>
          </a:xfrm>
        </p:grpSpPr>
        <p:sp>
          <p:nvSpPr>
            <p:cNvPr id="11" name="Oval 10"/>
            <p:cNvSpPr/>
            <p:nvPr/>
          </p:nvSpPr>
          <p:spPr>
            <a:xfrm>
              <a:off x="4843370" y="4810138"/>
              <a:ext cx="923827" cy="923827"/>
            </a:xfrm>
            <a:prstGeom prst="ellipse">
              <a:avLst/>
            </a:prstGeom>
            <a:solidFill>
              <a:srgbClr val="99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53393" y="4995650"/>
              <a:ext cx="570113" cy="570334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7206487" y="2234557"/>
            <a:ext cx="692870" cy="692870"/>
            <a:chOff x="3492822" y="2683446"/>
            <a:chExt cx="923827" cy="923827"/>
          </a:xfrm>
        </p:grpSpPr>
        <p:grpSp>
          <p:nvGrpSpPr>
            <p:cNvPr id="14" name="Group 13"/>
            <p:cNvGrpSpPr/>
            <p:nvPr/>
          </p:nvGrpSpPr>
          <p:grpSpPr>
            <a:xfrm>
              <a:off x="3492822" y="2683446"/>
              <a:ext cx="923827" cy="923827"/>
              <a:chOff x="6060414" y="3145856"/>
              <a:chExt cx="923827" cy="923827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6060414" y="3145856"/>
                <a:ext cx="923827" cy="923827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0"/>
              </a:p>
            </p:txBody>
          </p:sp>
          <p:sp>
            <p:nvSpPr>
              <p:cNvPr id="17" name="Freeform 136"/>
              <p:cNvSpPr>
                <a:spLocks/>
              </p:cNvSpPr>
              <p:nvPr/>
            </p:nvSpPr>
            <p:spPr bwMode="auto">
              <a:xfrm>
                <a:off x="6296081" y="3324712"/>
                <a:ext cx="460375" cy="471487"/>
              </a:xfrm>
              <a:custGeom>
                <a:avLst/>
                <a:gdLst>
                  <a:gd name="T0" fmla="*/ 208 w 212"/>
                  <a:gd name="T1" fmla="*/ 153 h 218"/>
                  <a:gd name="T2" fmla="*/ 166 w 212"/>
                  <a:gd name="T3" fmla="*/ 111 h 218"/>
                  <a:gd name="T4" fmla="*/ 159 w 212"/>
                  <a:gd name="T5" fmla="*/ 103 h 218"/>
                  <a:gd name="T6" fmla="*/ 117 w 212"/>
                  <a:gd name="T7" fmla="*/ 55 h 218"/>
                  <a:gd name="T8" fmla="*/ 100 w 212"/>
                  <a:gd name="T9" fmla="*/ 14 h 218"/>
                  <a:gd name="T10" fmla="*/ 76 w 212"/>
                  <a:gd name="T11" fmla="*/ 12 h 218"/>
                  <a:gd name="T12" fmla="*/ 69 w 212"/>
                  <a:gd name="T13" fmla="*/ 30 h 218"/>
                  <a:gd name="T14" fmla="*/ 82 w 212"/>
                  <a:gd name="T15" fmla="*/ 62 h 218"/>
                  <a:gd name="T16" fmla="*/ 83 w 212"/>
                  <a:gd name="T17" fmla="*/ 83 h 218"/>
                  <a:gd name="T18" fmla="*/ 20 w 212"/>
                  <a:gd name="T19" fmla="*/ 83 h 218"/>
                  <a:gd name="T20" fmla="*/ 5 w 212"/>
                  <a:gd name="T21" fmla="*/ 104 h 218"/>
                  <a:gd name="T22" fmla="*/ 37 w 212"/>
                  <a:gd name="T23" fmla="*/ 194 h 218"/>
                  <a:gd name="T24" fmla="*/ 50 w 212"/>
                  <a:gd name="T25" fmla="*/ 203 h 218"/>
                  <a:gd name="T26" fmla="*/ 127 w 212"/>
                  <a:gd name="T27" fmla="*/ 203 h 218"/>
                  <a:gd name="T28" fmla="*/ 143 w 212"/>
                  <a:gd name="T29" fmla="*/ 210 h 218"/>
                  <a:gd name="T30" fmla="*/ 147 w 212"/>
                  <a:gd name="T31" fmla="*/ 214 h 218"/>
                  <a:gd name="T32" fmla="*/ 161 w 212"/>
                  <a:gd name="T33" fmla="*/ 214 h 218"/>
                  <a:gd name="T34" fmla="*/ 208 w 212"/>
                  <a:gd name="T35" fmla="*/ 166 h 218"/>
                  <a:gd name="T36" fmla="*/ 208 w 212"/>
                  <a:gd name="T37" fmla="*/ 15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2" h="218">
                    <a:moveTo>
                      <a:pt x="208" y="153"/>
                    </a:moveTo>
                    <a:cubicBezTo>
                      <a:pt x="166" y="111"/>
                      <a:pt x="166" y="111"/>
                      <a:pt x="166" y="111"/>
                    </a:cubicBezTo>
                    <a:cubicBezTo>
                      <a:pt x="162" y="107"/>
                      <a:pt x="159" y="104"/>
                      <a:pt x="159" y="103"/>
                    </a:cubicBezTo>
                    <a:cubicBezTo>
                      <a:pt x="159" y="103"/>
                      <a:pt x="142" y="71"/>
                      <a:pt x="117" y="55"/>
                    </a:cubicBezTo>
                    <a:cubicBezTo>
                      <a:pt x="93" y="39"/>
                      <a:pt x="100" y="27"/>
                      <a:pt x="100" y="14"/>
                    </a:cubicBezTo>
                    <a:cubicBezTo>
                      <a:pt x="100" y="2"/>
                      <a:pt x="86" y="0"/>
                      <a:pt x="76" y="12"/>
                    </a:cubicBezTo>
                    <a:cubicBezTo>
                      <a:pt x="73" y="16"/>
                      <a:pt x="70" y="25"/>
                      <a:pt x="69" y="30"/>
                    </a:cubicBezTo>
                    <a:cubicBezTo>
                      <a:pt x="67" y="46"/>
                      <a:pt x="78" y="56"/>
                      <a:pt x="82" y="62"/>
                    </a:cubicBezTo>
                    <a:cubicBezTo>
                      <a:pt x="85" y="66"/>
                      <a:pt x="86" y="74"/>
                      <a:pt x="83" y="83"/>
                    </a:cubicBezTo>
                    <a:cubicBezTo>
                      <a:pt x="20" y="83"/>
                      <a:pt x="20" y="83"/>
                      <a:pt x="20" y="83"/>
                    </a:cubicBezTo>
                    <a:cubicBezTo>
                      <a:pt x="7" y="83"/>
                      <a:pt x="0" y="92"/>
                      <a:pt x="5" y="104"/>
                    </a:cubicBezTo>
                    <a:cubicBezTo>
                      <a:pt x="37" y="194"/>
                      <a:pt x="37" y="194"/>
                      <a:pt x="37" y="194"/>
                    </a:cubicBezTo>
                    <a:cubicBezTo>
                      <a:pt x="39" y="199"/>
                      <a:pt x="45" y="203"/>
                      <a:pt x="50" y="203"/>
                    </a:cubicBezTo>
                    <a:cubicBezTo>
                      <a:pt x="127" y="203"/>
                      <a:pt x="127" y="203"/>
                      <a:pt x="127" y="203"/>
                    </a:cubicBezTo>
                    <a:cubicBezTo>
                      <a:pt x="132" y="203"/>
                      <a:pt x="140" y="207"/>
                      <a:pt x="143" y="210"/>
                    </a:cubicBezTo>
                    <a:cubicBezTo>
                      <a:pt x="147" y="214"/>
                      <a:pt x="147" y="214"/>
                      <a:pt x="147" y="214"/>
                    </a:cubicBezTo>
                    <a:cubicBezTo>
                      <a:pt x="151" y="218"/>
                      <a:pt x="157" y="218"/>
                      <a:pt x="161" y="214"/>
                    </a:cubicBezTo>
                    <a:cubicBezTo>
                      <a:pt x="208" y="166"/>
                      <a:pt x="208" y="166"/>
                      <a:pt x="208" y="166"/>
                    </a:cubicBezTo>
                    <a:cubicBezTo>
                      <a:pt x="212" y="163"/>
                      <a:pt x="212" y="156"/>
                      <a:pt x="208" y="1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sp>
          <p:nvSpPr>
            <p:cNvPr id="15" name="Freeform 137"/>
            <p:cNvSpPr>
              <a:spLocks/>
            </p:cNvSpPr>
            <p:nvPr/>
          </p:nvSpPr>
          <p:spPr bwMode="auto">
            <a:xfrm>
              <a:off x="4076537" y="3237653"/>
              <a:ext cx="150813" cy="149225"/>
            </a:xfrm>
            <a:custGeom>
              <a:avLst/>
              <a:gdLst>
                <a:gd name="T0" fmla="*/ 18 w 95"/>
                <a:gd name="T1" fmla="*/ 94 h 94"/>
                <a:gd name="T2" fmla="*/ 0 w 95"/>
                <a:gd name="T3" fmla="*/ 77 h 94"/>
                <a:gd name="T4" fmla="*/ 78 w 95"/>
                <a:gd name="T5" fmla="*/ 0 h 94"/>
                <a:gd name="T6" fmla="*/ 95 w 95"/>
                <a:gd name="T7" fmla="*/ 18 h 94"/>
                <a:gd name="T8" fmla="*/ 18 w 95"/>
                <a:gd name="T9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94">
                  <a:moveTo>
                    <a:pt x="18" y="94"/>
                  </a:moveTo>
                  <a:lnTo>
                    <a:pt x="0" y="77"/>
                  </a:lnTo>
                  <a:lnTo>
                    <a:pt x="78" y="0"/>
                  </a:lnTo>
                  <a:lnTo>
                    <a:pt x="95" y="18"/>
                  </a:lnTo>
                  <a:lnTo>
                    <a:pt x="18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011" y="4204243"/>
            <a:ext cx="3267800" cy="13071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3011" y="1501810"/>
            <a:ext cx="3267800" cy="130712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3011" y="2857779"/>
            <a:ext cx="3267800" cy="1297616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6336124" y="1506866"/>
            <a:ext cx="692870" cy="692870"/>
            <a:chOff x="704660" y="3503797"/>
            <a:chExt cx="923827" cy="923827"/>
          </a:xfrm>
        </p:grpSpPr>
        <p:sp>
          <p:nvSpPr>
            <p:cNvPr id="25" name="Oval 24"/>
            <p:cNvSpPr/>
            <p:nvPr/>
          </p:nvSpPr>
          <p:spPr>
            <a:xfrm>
              <a:off x="704660" y="3503797"/>
              <a:ext cx="923827" cy="9238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pic>
          <p:nvPicPr>
            <p:cNvPr id="26" name="Graphic 25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20926" y="3612748"/>
              <a:ext cx="714242" cy="692494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6542602" y="2748054"/>
            <a:ext cx="960519" cy="300082"/>
          </a:xfrm>
          <a:prstGeom prst="rect">
            <a:avLst/>
          </a:prstGeom>
          <a:solidFill>
            <a:srgbClr val="FFFF00">
              <a:alpha val="4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35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satisfaction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10497" y="2034392"/>
            <a:ext cx="1122423" cy="300082"/>
          </a:xfrm>
          <a:prstGeom prst="rect">
            <a:avLst/>
          </a:prstGeom>
          <a:solidFill>
            <a:srgbClr val="FFFF00">
              <a:alpha val="4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segmentation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876125" y="1351769"/>
            <a:ext cx="1381853" cy="300082"/>
          </a:xfrm>
          <a:prstGeom prst="rect">
            <a:avLst/>
          </a:prstGeom>
          <a:solidFill>
            <a:srgbClr val="FFFF00">
              <a:alpha val="4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recommendation</a:t>
            </a:r>
          </a:p>
        </p:txBody>
      </p:sp>
    </p:spTree>
    <p:extLst>
      <p:ext uri="{BB962C8B-B14F-4D97-AF65-F5344CB8AC3E}">
        <p14:creationId xmlns:p14="http://schemas.microsoft.com/office/powerpoint/2010/main" val="1033914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Social Media Analytics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796" y="1270314"/>
            <a:ext cx="4248702" cy="5471492"/>
          </a:xfrm>
        </p:spPr>
        <p:txBody>
          <a:bodyPr>
            <a:normAutofit lnSpcReduction="10000"/>
          </a:bodyPr>
          <a:lstStyle/>
          <a:p>
            <a:r>
              <a:rPr lang="en-US" sz="1600" b="1" dirty="0"/>
              <a:t>Answering:</a:t>
            </a:r>
          </a:p>
          <a:p>
            <a:endParaRPr lang="en-US" sz="1600" dirty="0"/>
          </a:p>
          <a:p>
            <a:endParaRPr lang="en-US" sz="1600" b="1" dirty="0"/>
          </a:p>
          <a:p>
            <a:r>
              <a:rPr lang="en-US" sz="1600" b="1" dirty="0"/>
              <a:t>Business Objective:</a:t>
            </a:r>
          </a:p>
          <a:p>
            <a:endParaRPr lang="en-US" sz="1600" dirty="0"/>
          </a:p>
          <a:p>
            <a:r>
              <a:rPr lang="en-US" sz="1600" dirty="0"/>
              <a:t>By associating words used in social media with sentiments and entities (e.g. air-conditioning, doors, seats)</a:t>
            </a:r>
          </a:p>
          <a:p>
            <a:pPr lvl="1"/>
            <a:r>
              <a:rPr lang="en-US" sz="1400" dirty="0"/>
              <a:t>The analytics algorithm is able to pick up negative posts, and extract important contexts within the post</a:t>
            </a:r>
          </a:p>
          <a:p>
            <a:pPr lvl="1"/>
            <a:r>
              <a:rPr lang="en-US" sz="1400" dirty="0"/>
              <a:t>Sentiment: complaint or compliment?</a:t>
            </a:r>
          </a:p>
          <a:p>
            <a:pPr lvl="1"/>
            <a:r>
              <a:rPr lang="en-US" sz="1400" dirty="0"/>
              <a:t>What is it about? (e.g. moving too slowly, air con too warm)</a:t>
            </a:r>
          </a:p>
          <a:p>
            <a:r>
              <a:rPr lang="en-US" sz="1600" dirty="0"/>
              <a:t>Using analytics allow us to</a:t>
            </a:r>
          </a:p>
          <a:p>
            <a:pPr lvl="1"/>
            <a:r>
              <a:rPr lang="en-US" sz="1400" dirty="0"/>
              <a:t>Fully automate this customer service process</a:t>
            </a:r>
          </a:p>
          <a:p>
            <a:pPr lvl="1"/>
            <a:r>
              <a:rPr lang="en-US" sz="1400" dirty="0"/>
              <a:t>Provide consistent &amp; high quality classification outcomes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825262" y="1138046"/>
            <a:ext cx="728611" cy="692870"/>
            <a:chOff x="704660" y="1958035"/>
            <a:chExt cx="971482" cy="923827"/>
          </a:xfrm>
        </p:grpSpPr>
        <p:sp>
          <p:nvSpPr>
            <p:cNvPr id="9" name="Oval 8"/>
            <p:cNvSpPr/>
            <p:nvPr/>
          </p:nvSpPr>
          <p:spPr>
            <a:xfrm>
              <a:off x="704660" y="1958035"/>
              <a:ext cx="923827" cy="923827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45972" y="2194800"/>
              <a:ext cx="93017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 / B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597903" y="1996076"/>
            <a:ext cx="692870" cy="692870"/>
            <a:chOff x="1197554" y="3891439"/>
            <a:chExt cx="923827" cy="923827"/>
          </a:xfrm>
        </p:grpSpPr>
        <p:sp>
          <p:nvSpPr>
            <p:cNvPr id="12" name="Oval 11"/>
            <p:cNvSpPr/>
            <p:nvPr/>
          </p:nvSpPr>
          <p:spPr>
            <a:xfrm>
              <a:off x="1197554" y="3891439"/>
              <a:ext cx="923827" cy="923827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pic>
          <p:nvPicPr>
            <p:cNvPr id="13" name="Graphic 12" descr="Gears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49441" y="4033701"/>
              <a:ext cx="639302" cy="639302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23738" y="1099864"/>
            <a:ext cx="2818465" cy="3166186"/>
          </a:xfrm>
          <a:prstGeom prst="rect">
            <a:avLst/>
          </a:prstGeom>
        </p:spPr>
      </p:pic>
      <p:pic>
        <p:nvPicPr>
          <p:cNvPr id="19" name="Content Placeholder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3738" y="4423778"/>
            <a:ext cx="3127403" cy="197702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239213" y="1719075"/>
            <a:ext cx="1055097" cy="300082"/>
          </a:xfrm>
          <a:prstGeom prst="rect">
            <a:avLst/>
          </a:prstGeom>
          <a:solidFill>
            <a:srgbClr val="FFFF00">
              <a:alpha val="4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96392" y="2496289"/>
            <a:ext cx="1025152" cy="300082"/>
          </a:xfrm>
          <a:prstGeom prst="rect">
            <a:avLst/>
          </a:prstGeom>
          <a:solidFill>
            <a:srgbClr val="FFFF00">
              <a:alpha val="4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productivity</a:t>
            </a:r>
          </a:p>
        </p:txBody>
      </p:sp>
    </p:spTree>
    <p:extLst>
      <p:ext uri="{BB962C8B-B14F-4D97-AF65-F5344CB8AC3E}">
        <p14:creationId xmlns:p14="http://schemas.microsoft.com/office/powerpoint/2010/main" val="3456666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3925" y="131193"/>
            <a:ext cx="7345995" cy="1119099"/>
          </a:xfrm>
        </p:spPr>
        <p:txBody>
          <a:bodyPr>
            <a:normAutofit/>
          </a:bodyPr>
          <a:lstStyle/>
          <a:p>
            <a:r>
              <a:rPr lang="en-US" dirty="0"/>
              <a:t>Predictive Taxi Dispatching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058767" y="1444665"/>
            <a:ext cx="4567073" cy="5282142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Answering:</a:t>
            </a:r>
          </a:p>
          <a:p>
            <a:endParaRPr lang="en-US" sz="1800" dirty="0"/>
          </a:p>
          <a:p>
            <a:r>
              <a:rPr lang="en-US" sz="1800" b="1" dirty="0"/>
              <a:t>Business Objective:</a:t>
            </a:r>
          </a:p>
          <a:p>
            <a:endParaRPr lang="en-US" sz="1800" dirty="0"/>
          </a:p>
          <a:p>
            <a:r>
              <a:rPr lang="en-US" sz="1800" dirty="0"/>
              <a:t>Machine learning algorithms was used to associate past taxi waiting times at Changi Airport Taxi Holding Area with environment variables such as</a:t>
            </a:r>
          </a:p>
          <a:p>
            <a:pPr lvl="1"/>
            <a:r>
              <a:rPr lang="en-US" sz="1500" dirty="0"/>
              <a:t>Weather</a:t>
            </a:r>
          </a:p>
          <a:p>
            <a:pPr lvl="1"/>
            <a:r>
              <a:rPr lang="en-US" sz="1500" dirty="0"/>
              <a:t>Time / Day (Holidays/Seasonal)</a:t>
            </a:r>
          </a:p>
          <a:p>
            <a:pPr lvl="1"/>
            <a:r>
              <a:rPr lang="en-US" sz="1500" dirty="0"/>
              <a:t>Flight load (no., origin)</a:t>
            </a:r>
          </a:p>
          <a:p>
            <a:r>
              <a:rPr lang="en-US" sz="1900" dirty="0"/>
              <a:t>This model was then used to predict taxi waiting times</a:t>
            </a:r>
          </a:p>
          <a:p>
            <a:pPr lvl="1"/>
            <a:r>
              <a:rPr lang="en-US" sz="1500" dirty="0"/>
              <a:t>The basic model is accurate within 78.8 seconds, 95% of the time</a:t>
            </a:r>
          </a:p>
          <a:p>
            <a:r>
              <a:rPr lang="en-US" sz="1900" dirty="0"/>
              <a:t>Unsupervised algorithms also revealed a network of taxi drivers who can consistently achieve very little waiting time</a:t>
            </a:r>
          </a:p>
          <a:p>
            <a:pPr lvl="1"/>
            <a:r>
              <a:rPr lang="en-US" sz="1500" dirty="0"/>
              <a:t>The existence of taxi driver cliques with a common communication network</a:t>
            </a:r>
          </a:p>
          <a:p>
            <a:pPr lvl="1"/>
            <a:endParaRPr lang="en-US" sz="1500" dirty="0"/>
          </a:p>
          <a:p>
            <a:endParaRPr lang="en-US" sz="1800" dirty="0"/>
          </a:p>
        </p:txBody>
      </p:sp>
      <p:grpSp>
        <p:nvGrpSpPr>
          <p:cNvPr id="7" name="Group 6"/>
          <p:cNvGrpSpPr/>
          <p:nvPr/>
        </p:nvGrpSpPr>
        <p:grpSpPr>
          <a:xfrm>
            <a:off x="5725174" y="1302574"/>
            <a:ext cx="729669" cy="692870"/>
            <a:chOff x="4843370" y="1953882"/>
            <a:chExt cx="972892" cy="923827"/>
          </a:xfrm>
        </p:grpSpPr>
        <p:sp>
          <p:nvSpPr>
            <p:cNvPr id="8" name="Oval 7"/>
            <p:cNvSpPr/>
            <p:nvPr/>
          </p:nvSpPr>
          <p:spPr>
            <a:xfrm>
              <a:off x="4843370" y="1953882"/>
              <a:ext cx="923827" cy="9238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64719" y="2184151"/>
              <a:ext cx="95154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1 2 3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592669" y="1894033"/>
            <a:ext cx="692870" cy="692870"/>
            <a:chOff x="1197554" y="3891439"/>
            <a:chExt cx="923827" cy="923827"/>
          </a:xfrm>
        </p:grpSpPr>
        <p:sp>
          <p:nvSpPr>
            <p:cNvPr id="12" name="Oval 11"/>
            <p:cNvSpPr/>
            <p:nvPr/>
          </p:nvSpPr>
          <p:spPr>
            <a:xfrm>
              <a:off x="1197554" y="3891439"/>
              <a:ext cx="923827" cy="923827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pic>
          <p:nvPicPr>
            <p:cNvPr id="13" name="Graphic 12" descr="Gears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49441" y="4033701"/>
              <a:ext cx="639302" cy="639302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689" y="1314911"/>
            <a:ext cx="2830607" cy="188830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882795" y="2453004"/>
            <a:ext cx="1025152" cy="300082"/>
          </a:xfrm>
          <a:prstGeom prst="rect">
            <a:avLst/>
          </a:prstGeom>
          <a:solidFill>
            <a:srgbClr val="FFFF00">
              <a:alpha val="4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35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productivity</a:t>
            </a:r>
            <a:endParaRPr lang="en-US" sz="135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592" y="3276844"/>
            <a:ext cx="2838914" cy="186241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077783" y="1173886"/>
            <a:ext cx="961802" cy="300082"/>
          </a:xfrm>
          <a:prstGeom prst="rect">
            <a:avLst/>
          </a:prstGeom>
          <a:solidFill>
            <a:srgbClr val="FFFF00">
              <a:alpha val="4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many?</a:t>
            </a:r>
          </a:p>
        </p:txBody>
      </p:sp>
    </p:spTree>
    <p:extLst>
      <p:ext uri="{BB962C8B-B14F-4D97-AF65-F5344CB8AC3E}">
        <p14:creationId xmlns:p14="http://schemas.microsoft.com/office/powerpoint/2010/main" val="802078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Target Corp Market </a:t>
            </a:r>
            <a:r>
              <a:rPr lang="en-US"/>
              <a:t>Basket Analytics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89332" y="1372968"/>
            <a:ext cx="4061166" cy="5368837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Answering:</a:t>
            </a:r>
          </a:p>
          <a:p>
            <a:endParaRPr lang="en-US" sz="1800" dirty="0"/>
          </a:p>
          <a:p>
            <a:r>
              <a:rPr lang="en-US" sz="1800" b="1" dirty="0"/>
              <a:t>Business Objective:</a:t>
            </a:r>
          </a:p>
          <a:p>
            <a:endParaRPr lang="en-US" sz="1800" dirty="0"/>
          </a:p>
          <a:p>
            <a:r>
              <a:rPr lang="en-US" sz="1800" dirty="0"/>
              <a:t>This is a famous example of the market basket algorithm in machine learning</a:t>
            </a:r>
          </a:p>
          <a:p>
            <a:r>
              <a:rPr lang="en-US" sz="1800" dirty="0"/>
              <a:t>Target used the algorithm on transaction level data and computed the probabilities of 2 or more items appearing in the same customer checkout cart</a:t>
            </a:r>
          </a:p>
          <a:p>
            <a:pPr lvl="1"/>
            <a:r>
              <a:rPr lang="en-US" sz="1400" dirty="0"/>
              <a:t>If the actual probability of 2 items appearing in the same cart is higher than the joint probability, then this pair of products is considered novel</a:t>
            </a:r>
          </a:p>
          <a:p>
            <a:r>
              <a:rPr lang="en-US" sz="1800" dirty="0"/>
              <a:t>Target then places novel products in close proximity within their stores to drive sales</a:t>
            </a:r>
          </a:p>
          <a:p>
            <a:pPr lvl="1"/>
            <a:r>
              <a:rPr lang="en-US" sz="1500" dirty="0"/>
              <a:t>Beer &amp; Diapers</a:t>
            </a:r>
          </a:p>
          <a:p>
            <a:pPr lvl="1"/>
            <a:r>
              <a:rPr lang="en-SG" sz="1500" dirty="0"/>
              <a:t>Scent-free soap, extra-big bags of cotton balls</a:t>
            </a:r>
            <a:endParaRPr lang="en-US" sz="1500" dirty="0"/>
          </a:p>
        </p:txBody>
      </p:sp>
      <p:grpSp>
        <p:nvGrpSpPr>
          <p:cNvPr id="10" name="Group 9"/>
          <p:cNvGrpSpPr/>
          <p:nvPr/>
        </p:nvGrpSpPr>
        <p:grpSpPr>
          <a:xfrm>
            <a:off x="2660973" y="1172793"/>
            <a:ext cx="692870" cy="692870"/>
            <a:chOff x="704660" y="3503797"/>
            <a:chExt cx="923827" cy="923827"/>
          </a:xfrm>
        </p:grpSpPr>
        <p:sp>
          <p:nvSpPr>
            <p:cNvPr id="11" name="Oval 10"/>
            <p:cNvSpPr/>
            <p:nvPr/>
          </p:nvSpPr>
          <p:spPr>
            <a:xfrm>
              <a:off x="704660" y="3503797"/>
              <a:ext cx="923827" cy="9238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pic>
          <p:nvPicPr>
            <p:cNvPr id="12" name="Graphic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0926" y="3612748"/>
              <a:ext cx="714242" cy="692494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3493733" y="1172793"/>
            <a:ext cx="728611" cy="692870"/>
            <a:chOff x="704660" y="1958035"/>
            <a:chExt cx="971482" cy="923827"/>
          </a:xfrm>
        </p:grpSpPr>
        <p:sp>
          <p:nvSpPr>
            <p:cNvPr id="14" name="Oval 13"/>
            <p:cNvSpPr/>
            <p:nvPr/>
          </p:nvSpPr>
          <p:spPr>
            <a:xfrm>
              <a:off x="704660" y="1958035"/>
              <a:ext cx="923827" cy="923827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45972" y="2194800"/>
              <a:ext cx="93017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 / B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56490" y="1998782"/>
            <a:ext cx="692870" cy="692870"/>
            <a:chOff x="2153990" y="3142187"/>
            <a:chExt cx="923827" cy="923827"/>
          </a:xfrm>
        </p:grpSpPr>
        <p:sp>
          <p:nvSpPr>
            <p:cNvPr id="16" name="Oval 15"/>
            <p:cNvSpPr/>
            <p:nvPr/>
          </p:nvSpPr>
          <p:spPr>
            <a:xfrm>
              <a:off x="2153990" y="3142187"/>
              <a:ext cx="923827" cy="92382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371285" y="3234291"/>
              <a:ext cx="55186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30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$</a:t>
              </a: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7750" y="1869666"/>
            <a:ext cx="2562192" cy="311866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033505" y="1764419"/>
            <a:ext cx="1122423" cy="300082"/>
          </a:xfrm>
          <a:prstGeom prst="rect">
            <a:avLst/>
          </a:prstGeom>
          <a:solidFill>
            <a:srgbClr val="FFFF00">
              <a:alpha val="4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segmentation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809067" y="1072887"/>
            <a:ext cx="1055097" cy="300082"/>
          </a:xfrm>
          <a:prstGeom prst="rect">
            <a:avLst/>
          </a:prstGeom>
          <a:solidFill>
            <a:srgbClr val="FFFF00">
              <a:alpha val="4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35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classification</a:t>
            </a:r>
            <a:endParaRPr lang="en-US" sz="135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11509" y="2568401"/>
            <a:ext cx="817853" cy="300082"/>
          </a:xfrm>
          <a:prstGeom prst="rect">
            <a:avLst/>
          </a:prstGeom>
          <a:solidFill>
            <a:srgbClr val="FFFF00">
              <a:alpha val="4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 value</a:t>
            </a:r>
          </a:p>
        </p:txBody>
      </p:sp>
    </p:spTree>
    <p:extLst>
      <p:ext uri="{BB962C8B-B14F-4D97-AF65-F5344CB8AC3E}">
        <p14:creationId xmlns:p14="http://schemas.microsoft.com/office/powerpoint/2010/main" val="2661981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1C7E8-4442-4CE9-BD89-38969C912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Urban zoom – home auto 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1E781-FAC2-48E7-83C3-08DD8AB8C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374" y="1101012"/>
            <a:ext cx="3585851" cy="5620463"/>
          </a:xfrm>
        </p:spPr>
        <p:txBody>
          <a:bodyPr>
            <a:normAutofit lnSpcReduction="10000"/>
          </a:bodyPr>
          <a:lstStyle/>
          <a:p>
            <a:r>
              <a:rPr lang="en-US" sz="1800" b="1" dirty="0"/>
              <a:t>Answering: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b="1" dirty="0"/>
              <a:t>Business Objective:</a:t>
            </a:r>
          </a:p>
          <a:p>
            <a:endParaRPr lang="en-US" sz="1800" dirty="0"/>
          </a:p>
          <a:p>
            <a:r>
              <a:rPr lang="en-US" sz="1800" dirty="0"/>
              <a:t>Using advanced machine learning models </a:t>
            </a:r>
            <a:r>
              <a:rPr lang="en-SG" sz="1800" dirty="0"/>
              <a:t>on a massive data set that has every unit-level transaction in Singapore since 1980</a:t>
            </a:r>
          </a:p>
          <a:p>
            <a:pPr lvl="1"/>
            <a:r>
              <a:rPr lang="en-US" sz="1600" dirty="0"/>
              <a:t>associate home prices with a huge database of home, location, and time characteristics</a:t>
            </a:r>
          </a:p>
          <a:p>
            <a:pPr lvl="1"/>
            <a:r>
              <a:rPr lang="en-SG" sz="1600" dirty="0"/>
              <a:t>Able to facilitate instant valuation for all homes in Singapore</a:t>
            </a:r>
          </a:p>
          <a:p>
            <a:r>
              <a:rPr lang="en-SG" sz="1800" dirty="0"/>
              <a:t>The model is able to achieve median error in predicted value of 2.4%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83E95-C084-4BB8-A880-A4E48FA08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C22D4C-8DEC-4A1A-BE81-9327C4266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224" y="1767202"/>
            <a:ext cx="4446968" cy="307540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E1BFBA-6E04-4EBA-A0BB-8477EC0E6970}"/>
              </a:ext>
            </a:extLst>
          </p:cNvPr>
          <p:cNvGrpSpPr/>
          <p:nvPr/>
        </p:nvGrpSpPr>
        <p:grpSpPr>
          <a:xfrm>
            <a:off x="3502213" y="2138894"/>
            <a:ext cx="692870" cy="692870"/>
            <a:chOff x="3492822" y="2683446"/>
            <a:chExt cx="923827" cy="92382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5BFF331-09EA-45B7-8288-532E1C09C9B6}"/>
                </a:ext>
              </a:extLst>
            </p:cNvPr>
            <p:cNvGrpSpPr/>
            <p:nvPr/>
          </p:nvGrpSpPr>
          <p:grpSpPr>
            <a:xfrm>
              <a:off x="3492822" y="2683446"/>
              <a:ext cx="923827" cy="923827"/>
              <a:chOff x="6060414" y="3145856"/>
              <a:chExt cx="923827" cy="923827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7FDB24C-DC05-4ED5-BF8F-EFA03E9B58D1}"/>
                  </a:ext>
                </a:extLst>
              </p:cNvPr>
              <p:cNvSpPr/>
              <p:nvPr/>
            </p:nvSpPr>
            <p:spPr>
              <a:xfrm>
                <a:off x="6060414" y="3145856"/>
                <a:ext cx="923827" cy="923827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0"/>
              </a:p>
            </p:txBody>
          </p:sp>
          <p:sp>
            <p:nvSpPr>
              <p:cNvPr id="10" name="Freeform 136">
                <a:extLst>
                  <a:ext uri="{FF2B5EF4-FFF2-40B4-BE49-F238E27FC236}">
                    <a16:creationId xmlns:a16="http://schemas.microsoft.com/office/drawing/2014/main" id="{F9E0E0D9-2315-494A-8001-095441E67F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6081" y="3324712"/>
                <a:ext cx="460375" cy="471487"/>
              </a:xfrm>
              <a:custGeom>
                <a:avLst/>
                <a:gdLst>
                  <a:gd name="T0" fmla="*/ 208 w 212"/>
                  <a:gd name="T1" fmla="*/ 153 h 218"/>
                  <a:gd name="T2" fmla="*/ 166 w 212"/>
                  <a:gd name="T3" fmla="*/ 111 h 218"/>
                  <a:gd name="T4" fmla="*/ 159 w 212"/>
                  <a:gd name="T5" fmla="*/ 103 h 218"/>
                  <a:gd name="T6" fmla="*/ 117 w 212"/>
                  <a:gd name="T7" fmla="*/ 55 h 218"/>
                  <a:gd name="T8" fmla="*/ 100 w 212"/>
                  <a:gd name="T9" fmla="*/ 14 h 218"/>
                  <a:gd name="T10" fmla="*/ 76 w 212"/>
                  <a:gd name="T11" fmla="*/ 12 h 218"/>
                  <a:gd name="T12" fmla="*/ 69 w 212"/>
                  <a:gd name="T13" fmla="*/ 30 h 218"/>
                  <a:gd name="T14" fmla="*/ 82 w 212"/>
                  <a:gd name="T15" fmla="*/ 62 h 218"/>
                  <a:gd name="T16" fmla="*/ 83 w 212"/>
                  <a:gd name="T17" fmla="*/ 83 h 218"/>
                  <a:gd name="T18" fmla="*/ 20 w 212"/>
                  <a:gd name="T19" fmla="*/ 83 h 218"/>
                  <a:gd name="T20" fmla="*/ 5 w 212"/>
                  <a:gd name="T21" fmla="*/ 104 h 218"/>
                  <a:gd name="T22" fmla="*/ 37 w 212"/>
                  <a:gd name="T23" fmla="*/ 194 h 218"/>
                  <a:gd name="T24" fmla="*/ 50 w 212"/>
                  <a:gd name="T25" fmla="*/ 203 h 218"/>
                  <a:gd name="T26" fmla="*/ 127 w 212"/>
                  <a:gd name="T27" fmla="*/ 203 h 218"/>
                  <a:gd name="T28" fmla="*/ 143 w 212"/>
                  <a:gd name="T29" fmla="*/ 210 h 218"/>
                  <a:gd name="T30" fmla="*/ 147 w 212"/>
                  <a:gd name="T31" fmla="*/ 214 h 218"/>
                  <a:gd name="T32" fmla="*/ 161 w 212"/>
                  <a:gd name="T33" fmla="*/ 214 h 218"/>
                  <a:gd name="T34" fmla="*/ 208 w 212"/>
                  <a:gd name="T35" fmla="*/ 166 h 218"/>
                  <a:gd name="T36" fmla="*/ 208 w 212"/>
                  <a:gd name="T37" fmla="*/ 15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2" h="218">
                    <a:moveTo>
                      <a:pt x="208" y="153"/>
                    </a:moveTo>
                    <a:cubicBezTo>
                      <a:pt x="166" y="111"/>
                      <a:pt x="166" y="111"/>
                      <a:pt x="166" y="111"/>
                    </a:cubicBezTo>
                    <a:cubicBezTo>
                      <a:pt x="162" y="107"/>
                      <a:pt x="159" y="104"/>
                      <a:pt x="159" y="103"/>
                    </a:cubicBezTo>
                    <a:cubicBezTo>
                      <a:pt x="159" y="103"/>
                      <a:pt x="142" y="71"/>
                      <a:pt x="117" y="55"/>
                    </a:cubicBezTo>
                    <a:cubicBezTo>
                      <a:pt x="93" y="39"/>
                      <a:pt x="100" y="27"/>
                      <a:pt x="100" y="14"/>
                    </a:cubicBezTo>
                    <a:cubicBezTo>
                      <a:pt x="100" y="2"/>
                      <a:pt x="86" y="0"/>
                      <a:pt x="76" y="12"/>
                    </a:cubicBezTo>
                    <a:cubicBezTo>
                      <a:pt x="73" y="16"/>
                      <a:pt x="70" y="25"/>
                      <a:pt x="69" y="30"/>
                    </a:cubicBezTo>
                    <a:cubicBezTo>
                      <a:pt x="67" y="46"/>
                      <a:pt x="78" y="56"/>
                      <a:pt x="82" y="62"/>
                    </a:cubicBezTo>
                    <a:cubicBezTo>
                      <a:pt x="85" y="66"/>
                      <a:pt x="86" y="74"/>
                      <a:pt x="83" y="83"/>
                    </a:cubicBezTo>
                    <a:cubicBezTo>
                      <a:pt x="20" y="83"/>
                      <a:pt x="20" y="83"/>
                      <a:pt x="20" y="83"/>
                    </a:cubicBezTo>
                    <a:cubicBezTo>
                      <a:pt x="7" y="83"/>
                      <a:pt x="0" y="92"/>
                      <a:pt x="5" y="104"/>
                    </a:cubicBezTo>
                    <a:cubicBezTo>
                      <a:pt x="37" y="194"/>
                      <a:pt x="37" y="194"/>
                      <a:pt x="37" y="194"/>
                    </a:cubicBezTo>
                    <a:cubicBezTo>
                      <a:pt x="39" y="199"/>
                      <a:pt x="45" y="203"/>
                      <a:pt x="50" y="203"/>
                    </a:cubicBezTo>
                    <a:cubicBezTo>
                      <a:pt x="127" y="203"/>
                      <a:pt x="127" y="203"/>
                      <a:pt x="127" y="203"/>
                    </a:cubicBezTo>
                    <a:cubicBezTo>
                      <a:pt x="132" y="203"/>
                      <a:pt x="140" y="207"/>
                      <a:pt x="143" y="210"/>
                    </a:cubicBezTo>
                    <a:cubicBezTo>
                      <a:pt x="147" y="214"/>
                      <a:pt x="147" y="214"/>
                      <a:pt x="147" y="214"/>
                    </a:cubicBezTo>
                    <a:cubicBezTo>
                      <a:pt x="151" y="218"/>
                      <a:pt x="157" y="218"/>
                      <a:pt x="161" y="214"/>
                    </a:cubicBezTo>
                    <a:cubicBezTo>
                      <a:pt x="208" y="166"/>
                      <a:pt x="208" y="166"/>
                      <a:pt x="208" y="166"/>
                    </a:cubicBezTo>
                    <a:cubicBezTo>
                      <a:pt x="212" y="163"/>
                      <a:pt x="212" y="156"/>
                      <a:pt x="208" y="1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sp>
          <p:nvSpPr>
            <p:cNvPr id="8" name="Freeform 137">
              <a:extLst>
                <a:ext uri="{FF2B5EF4-FFF2-40B4-BE49-F238E27FC236}">
                  <a16:creationId xmlns:a16="http://schemas.microsoft.com/office/drawing/2014/main" id="{42C07B76-4538-46E6-AA66-116BCAF34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6537" y="3237653"/>
              <a:ext cx="150813" cy="149225"/>
            </a:xfrm>
            <a:custGeom>
              <a:avLst/>
              <a:gdLst>
                <a:gd name="T0" fmla="*/ 18 w 95"/>
                <a:gd name="T1" fmla="*/ 94 h 94"/>
                <a:gd name="T2" fmla="*/ 0 w 95"/>
                <a:gd name="T3" fmla="*/ 77 h 94"/>
                <a:gd name="T4" fmla="*/ 78 w 95"/>
                <a:gd name="T5" fmla="*/ 0 h 94"/>
                <a:gd name="T6" fmla="*/ 95 w 95"/>
                <a:gd name="T7" fmla="*/ 18 h 94"/>
                <a:gd name="T8" fmla="*/ 18 w 95"/>
                <a:gd name="T9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94">
                  <a:moveTo>
                    <a:pt x="18" y="94"/>
                  </a:moveTo>
                  <a:lnTo>
                    <a:pt x="0" y="77"/>
                  </a:lnTo>
                  <a:lnTo>
                    <a:pt x="78" y="0"/>
                  </a:lnTo>
                  <a:lnTo>
                    <a:pt x="95" y="18"/>
                  </a:lnTo>
                  <a:lnTo>
                    <a:pt x="18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88CC3A4-8027-4D98-B7AE-2A67E431D648}"/>
              </a:ext>
            </a:extLst>
          </p:cNvPr>
          <p:cNvSpPr txBox="1"/>
          <p:nvPr/>
        </p:nvSpPr>
        <p:spPr>
          <a:xfrm>
            <a:off x="2838328" y="2652391"/>
            <a:ext cx="960519" cy="300082"/>
          </a:xfrm>
          <a:prstGeom prst="rect">
            <a:avLst/>
          </a:prstGeom>
          <a:solidFill>
            <a:srgbClr val="FFFF00">
              <a:alpha val="4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satisfaction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DC9148E-086A-4F47-BA5D-4F0D2291B6CC}"/>
              </a:ext>
            </a:extLst>
          </p:cNvPr>
          <p:cNvGrpSpPr/>
          <p:nvPr/>
        </p:nvGrpSpPr>
        <p:grpSpPr>
          <a:xfrm>
            <a:off x="2698540" y="1142851"/>
            <a:ext cx="692870" cy="692870"/>
            <a:chOff x="704660" y="3503797"/>
            <a:chExt cx="923827" cy="923827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F0A17EE-D51A-475F-87BF-8F94DBEC97AF}"/>
                </a:ext>
              </a:extLst>
            </p:cNvPr>
            <p:cNvSpPr/>
            <p:nvPr/>
          </p:nvSpPr>
          <p:spPr>
            <a:xfrm>
              <a:off x="704660" y="3503797"/>
              <a:ext cx="923827" cy="9238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87AE9ACA-C662-4BC9-91C3-6F3DEEE8B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0926" y="3612748"/>
              <a:ext cx="714242" cy="692494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C494909-9977-4032-B2BA-E459EE655057}"/>
              </a:ext>
            </a:extLst>
          </p:cNvPr>
          <p:cNvGrpSpPr/>
          <p:nvPr/>
        </p:nvGrpSpPr>
        <p:grpSpPr>
          <a:xfrm>
            <a:off x="3531300" y="1142851"/>
            <a:ext cx="728611" cy="692870"/>
            <a:chOff x="704660" y="1958035"/>
            <a:chExt cx="971482" cy="923827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5D10C10-34E6-40D1-BD81-C76E913E3C16}"/>
                </a:ext>
              </a:extLst>
            </p:cNvPr>
            <p:cNvSpPr/>
            <p:nvPr/>
          </p:nvSpPr>
          <p:spPr>
            <a:xfrm>
              <a:off x="704660" y="1958035"/>
              <a:ext cx="923827" cy="923827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DF6BF7D-C061-4E09-9CCB-FE083ED0D894}"/>
                </a:ext>
              </a:extLst>
            </p:cNvPr>
            <p:cNvSpPr txBox="1"/>
            <p:nvPr/>
          </p:nvSpPr>
          <p:spPr>
            <a:xfrm>
              <a:off x="745972" y="2194800"/>
              <a:ext cx="93017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 / B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8986530-2122-4A7F-9BAA-C05F2B62B729}"/>
              </a:ext>
            </a:extLst>
          </p:cNvPr>
          <p:cNvSpPr txBox="1"/>
          <p:nvPr/>
        </p:nvSpPr>
        <p:spPr>
          <a:xfrm>
            <a:off x="2071072" y="1734477"/>
            <a:ext cx="1122423" cy="300082"/>
          </a:xfrm>
          <a:prstGeom prst="rect">
            <a:avLst/>
          </a:prstGeom>
          <a:solidFill>
            <a:srgbClr val="FFFF00">
              <a:alpha val="4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segmentation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FAEF46-562C-4440-8A83-4260851C09F7}"/>
              </a:ext>
            </a:extLst>
          </p:cNvPr>
          <p:cNvSpPr txBox="1"/>
          <p:nvPr/>
        </p:nvSpPr>
        <p:spPr>
          <a:xfrm>
            <a:off x="3846634" y="1042945"/>
            <a:ext cx="1055097" cy="300082"/>
          </a:xfrm>
          <a:prstGeom prst="rect">
            <a:avLst/>
          </a:prstGeom>
          <a:solidFill>
            <a:srgbClr val="FFFF00">
              <a:alpha val="4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35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classification</a:t>
            </a:r>
            <a:endParaRPr lang="en-US" sz="135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83692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8ABDE-77C3-4282-8C16-ED80F0A10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Customized education journey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2890AB-428B-4DFB-8FCC-C3E43691E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3F6250E-F63D-4A12-922E-30D49385E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374" y="1208314"/>
            <a:ext cx="4213319" cy="4690043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Answering: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Business Objective:</a:t>
            </a:r>
          </a:p>
          <a:p>
            <a:endParaRPr lang="en-US" dirty="0"/>
          </a:p>
          <a:p>
            <a:endParaRPr lang="en-US" dirty="0"/>
          </a:p>
          <a:p>
            <a:r>
              <a:rPr lang="en-SG" dirty="0"/>
              <a:t>Education content is mapped to a knowledge map based on a financial curriculum</a:t>
            </a:r>
          </a:p>
          <a:p>
            <a:r>
              <a:rPr lang="en-SG" dirty="0"/>
              <a:t>Advanced machine learning algorithms predict the optimal learning journey and recommend new content based on user interests (as revealed by their choice of content)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217EDA8-4F5D-4AF8-BFFE-8D227AD58453}"/>
              </a:ext>
            </a:extLst>
          </p:cNvPr>
          <p:cNvGrpSpPr/>
          <p:nvPr/>
        </p:nvGrpSpPr>
        <p:grpSpPr>
          <a:xfrm>
            <a:off x="3502213" y="2154222"/>
            <a:ext cx="692870" cy="692870"/>
            <a:chOff x="3492822" y="2683446"/>
            <a:chExt cx="923827" cy="92382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7C68879-9A21-4CFC-B5AC-9302C9C14B67}"/>
                </a:ext>
              </a:extLst>
            </p:cNvPr>
            <p:cNvGrpSpPr/>
            <p:nvPr/>
          </p:nvGrpSpPr>
          <p:grpSpPr>
            <a:xfrm>
              <a:off x="3492822" y="2683446"/>
              <a:ext cx="923827" cy="923827"/>
              <a:chOff x="6060414" y="3145856"/>
              <a:chExt cx="923827" cy="92382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1A0C09E-38DD-4C1E-B802-4DD07D73EF21}"/>
                  </a:ext>
                </a:extLst>
              </p:cNvPr>
              <p:cNvSpPr/>
              <p:nvPr/>
            </p:nvSpPr>
            <p:spPr>
              <a:xfrm>
                <a:off x="6060414" y="3145856"/>
                <a:ext cx="923827" cy="923827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0"/>
              </a:p>
            </p:txBody>
          </p:sp>
          <p:sp>
            <p:nvSpPr>
              <p:cNvPr id="11" name="Freeform 136">
                <a:extLst>
                  <a:ext uri="{FF2B5EF4-FFF2-40B4-BE49-F238E27FC236}">
                    <a16:creationId xmlns:a16="http://schemas.microsoft.com/office/drawing/2014/main" id="{21AA818F-8F3D-4D9E-8FEF-1FF132D266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6081" y="3324712"/>
                <a:ext cx="460375" cy="471487"/>
              </a:xfrm>
              <a:custGeom>
                <a:avLst/>
                <a:gdLst>
                  <a:gd name="T0" fmla="*/ 208 w 212"/>
                  <a:gd name="T1" fmla="*/ 153 h 218"/>
                  <a:gd name="T2" fmla="*/ 166 w 212"/>
                  <a:gd name="T3" fmla="*/ 111 h 218"/>
                  <a:gd name="T4" fmla="*/ 159 w 212"/>
                  <a:gd name="T5" fmla="*/ 103 h 218"/>
                  <a:gd name="T6" fmla="*/ 117 w 212"/>
                  <a:gd name="T7" fmla="*/ 55 h 218"/>
                  <a:gd name="T8" fmla="*/ 100 w 212"/>
                  <a:gd name="T9" fmla="*/ 14 h 218"/>
                  <a:gd name="T10" fmla="*/ 76 w 212"/>
                  <a:gd name="T11" fmla="*/ 12 h 218"/>
                  <a:gd name="T12" fmla="*/ 69 w 212"/>
                  <a:gd name="T13" fmla="*/ 30 h 218"/>
                  <a:gd name="T14" fmla="*/ 82 w 212"/>
                  <a:gd name="T15" fmla="*/ 62 h 218"/>
                  <a:gd name="T16" fmla="*/ 83 w 212"/>
                  <a:gd name="T17" fmla="*/ 83 h 218"/>
                  <a:gd name="T18" fmla="*/ 20 w 212"/>
                  <a:gd name="T19" fmla="*/ 83 h 218"/>
                  <a:gd name="T20" fmla="*/ 5 w 212"/>
                  <a:gd name="T21" fmla="*/ 104 h 218"/>
                  <a:gd name="T22" fmla="*/ 37 w 212"/>
                  <a:gd name="T23" fmla="*/ 194 h 218"/>
                  <a:gd name="T24" fmla="*/ 50 w 212"/>
                  <a:gd name="T25" fmla="*/ 203 h 218"/>
                  <a:gd name="T26" fmla="*/ 127 w 212"/>
                  <a:gd name="T27" fmla="*/ 203 h 218"/>
                  <a:gd name="T28" fmla="*/ 143 w 212"/>
                  <a:gd name="T29" fmla="*/ 210 h 218"/>
                  <a:gd name="T30" fmla="*/ 147 w 212"/>
                  <a:gd name="T31" fmla="*/ 214 h 218"/>
                  <a:gd name="T32" fmla="*/ 161 w 212"/>
                  <a:gd name="T33" fmla="*/ 214 h 218"/>
                  <a:gd name="T34" fmla="*/ 208 w 212"/>
                  <a:gd name="T35" fmla="*/ 166 h 218"/>
                  <a:gd name="T36" fmla="*/ 208 w 212"/>
                  <a:gd name="T37" fmla="*/ 15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2" h="218">
                    <a:moveTo>
                      <a:pt x="208" y="153"/>
                    </a:moveTo>
                    <a:cubicBezTo>
                      <a:pt x="166" y="111"/>
                      <a:pt x="166" y="111"/>
                      <a:pt x="166" y="111"/>
                    </a:cubicBezTo>
                    <a:cubicBezTo>
                      <a:pt x="162" y="107"/>
                      <a:pt x="159" y="104"/>
                      <a:pt x="159" y="103"/>
                    </a:cubicBezTo>
                    <a:cubicBezTo>
                      <a:pt x="159" y="103"/>
                      <a:pt x="142" y="71"/>
                      <a:pt x="117" y="55"/>
                    </a:cubicBezTo>
                    <a:cubicBezTo>
                      <a:pt x="93" y="39"/>
                      <a:pt x="100" y="27"/>
                      <a:pt x="100" y="14"/>
                    </a:cubicBezTo>
                    <a:cubicBezTo>
                      <a:pt x="100" y="2"/>
                      <a:pt x="86" y="0"/>
                      <a:pt x="76" y="12"/>
                    </a:cubicBezTo>
                    <a:cubicBezTo>
                      <a:pt x="73" y="16"/>
                      <a:pt x="70" y="25"/>
                      <a:pt x="69" y="30"/>
                    </a:cubicBezTo>
                    <a:cubicBezTo>
                      <a:pt x="67" y="46"/>
                      <a:pt x="78" y="56"/>
                      <a:pt x="82" y="62"/>
                    </a:cubicBezTo>
                    <a:cubicBezTo>
                      <a:pt x="85" y="66"/>
                      <a:pt x="86" y="74"/>
                      <a:pt x="83" y="83"/>
                    </a:cubicBezTo>
                    <a:cubicBezTo>
                      <a:pt x="20" y="83"/>
                      <a:pt x="20" y="83"/>
                      <a:pt x="20" y="83"/>
                    </a:cubicBezTo>
                    <a:cubicBezTo>
                      <a:pt x="7" y="83"/>
                      <a:pt x="0" y="92"/>
                      <a:pt x="5" y="104"/>
                    </a:cubicBezTo>
                    <a:cubicBezTo>
                      <a:pt x="37" y="194"/>
                      <a:pt x="37" y="194"/>
                      <a:pt x="37" y="194"/>
                    </a:cubicBezTo>
                    <a:cubicBezTo>
                      <a:pt x="39" y="199"/>
                      <a:pt x="45" y="203"/>
                      <a:pt x="50" y="203"/>
                    </a:cubicBezTo>
                    <a:cubicBezTo>
                      <a:pt x="127" y="203"/>
                      <a:pt x="127" y="203"/>
                      <a:pt x="127" y="203"/>
                    </a:cubicBezTo>
                    <a:cubicBezTo>
                      <a:pt x="132" y="203"/>
                      <a:pt x="140" y="207"/>
                      <a:pt x="143" y="210"/>
                    </a:cubicBezTo>
                    <a:cubicBezTo>
                      <a:pt x="147" y="214"/>
                      <a:pt x="147" y="214"/>
                      <a:pt x="147" y="214"/>
                    </a:cubicBezTo>
                    <a:cubicBezTo>
                      <a:pt x="151" y="218"/>
                      <a:pt x="157" y="218"/>
                      <a:pt x="161" y="214"/>
                    </a:cubicBezTo>
                    <a:cubicBezTo>
                      <a:pt x="208" y="166"/>
                      <a:pt x="208" y="166"/>
                      <a:pt x="208" y="166"/>
                    </a:cubicBezTo>
                    <a:cubicBezTo>
                      <a:pt x="212" y="163"/>
                      <a:pt x="212" y="156"/>
                      <a:pt x="208" y="1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sp>
          <p:nvSpPr>
            <p:cNvPr id="9" name="Freeform 137">
              <a:extLst>
                <a:ext uri="{FF2B5EF4-FFF2-40B4-BE49-F238E27FC236}">
                  <a16:creationId xmlns:a16="http://schemas.microsoft.com/office/drawing/2014/main" id="{E18281FE-FAC7-4049-A878-EA735EB61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6537" y="3237653"/>
              <a:ext cx="150813" cy="149225"/>
            </a:xfrm>
            <a:custGeom>
              <a:avLst/>
              <a:gdLst>
                <a:gd name="T0" fmla="*/ 18 w 95"/>
                <a:gd name="T1" fmla="*/ 94 h 94"/>
                <a:gd name="T2" fmla="*/ 0 w 95"/>
                <a:gd name="T3" fmla="*/ 77 h 94"/>
                <a:gd name="T4" fmla="*/ 78 w 95"/>
                <a:gd name="T5" fmla="*/ 0 h 94"/>
                <a:gd name="T6" fmla="*/ 95 w 95"/>
                <a:gd name="T7" fmla="*/ 18 h 94"/>
                <a:gd name="T8" fmla="*/ 18 w 95"/>
                <a:gd name="T9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94">
                  <a:moveTo>
                    <a:pt x="18" y="94"/>
                  </a:moveTo>
                  <a:lnTo>
                    <a:pt x="0" y="77"/>
                  </a:lnTo>
                  <a:lnTo>
                    <a:pt x="78" y="0"/>
                  </a:lnTo>
                  <a:lnTo>
                    <a:pt x="95" y="18"/>
                  </a:lnTo>
                  <a:lnTo>
                    <a:pt x="18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59DD736-8B1D-40D3-BA3B-5D87AE09B4AC}"/>
              </a:ext>
            </a:extLst>
          </p:cNvPr>
          <p:cNvSpPr txBox="1"/>
          <p:nvPr/>
        </p:nvSpPr>
        <p:spPr>
          <a:xfrm>
            <a:off x="2838328" y="2667719"/>
            <a:ext cx="960519" cy="300082"/>
          </a:xfrm>
          <a:prstGeom prst="rect">
            <a:avLst/>
          </a:prstGeom>
          <a:solidFill>
            <a:srgbClr val="FFFF00">
              <a:alpha val="4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satisfaction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8E4362-C0A9-4762-87A0-07C8F07C245A}"/>
              </a:ext>
            </a:extLst>
          </p:cNvPr>
          <p:cNvGrpSpPr/>
          <p:nvPr/>
        </p:nvGrpSpPr>
        <p:grpSpPr>
          <a:xfrm>
            <a:off x="2698540" y="1158179"/>
            <a:ext cx="692870" cy="692870"/>
            <a:chOff x="704660" y="3503797"/>
            <a:chExt cx="923827" cy="92382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1AA40FA-F076-40E1-BB02-58C43CBA0E2F}"/>
                </a:ext>
              </a:extLst>
            </p:cNvPr>
            <p:cNvSpPr/>
            <p:nvPr/>
          </p:nvSpPr>
          <p:spPr>
            <a:xfrm>
              <a:off x="704660" y="3503797"/>
              <a:ext cx="923827" cy="9238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A6019567-BD9B-418E-853F-716C11988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0926" y="3612748"/>
              <a:ext cx="714242" cy="692494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8F711F9-B26D-4853-A1C7-9BB15E14382A}"/>
              </a:ext>
            </a:extLst>
          </p:cNvPr>
          <p:cNvGrpSpPr/>
          <p:nvPr/>
        </p:nvGrpSpPr>
        <p:grpSpPr>
          <a:xfrm>
            <a:off x="3531300" y="1158179"/>
            <a:ext cx="728611" cy="692870"/>
            <a:chOff x="704660" y="1958035"/>
            <a:chExt cx="971482" cy="92382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AECD7BB-4341-41BE-9CC8-32764293C127}"/>
                </a:ext>
              </a:extLst>
            </p:cNvPr>
            <p:cNvSpPr/>
            <p:nvPr/>
          </p:nvSpPr>
          <p:spPr>
            <a:xfrm>
              <a:off x="704660" y="1958035"/>
              <a:ext cx="923827" cy="923827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232CF6-33BE-4A9B-8877-7C16CF497BD8}"/>
                </a:ext>
              </a:extLst>
            </p:cNvPr>
            <p:cNvSpPr txBox="1"/>
            <p:nvPr/>
          </p:nvSpPr>
          <p:spPr>
            <a:xfrm>
              <a:off x="745972" y="2194800"/>
              <a:ext cx="93017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A / B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85701B8-C45D-4425-87BB-DAC853563006}"/>
              </a:ext>
            </a:extLst>
          </p:cNvPr>
          <p:cNvSpPr txBox="1"/>
          <p:nvPr/>
        </p:nvSpPr>
        <p:spPr>
          <a:xfrm>
            <a:off x="2071072" y="1749805"/>
            <a:ext cx="1122423" cy="300082"/>
          </a:xfrm>
          <a:prstGeom prst="rect">
            <a:avLst/>
          </a:prstGeom>
          <a:solidFill>
            <a:srgbClr val="FFFF00">
              <a:alpha val="4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segmentation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20F17B-6A05-4B96-8366-12235B90A777}"/>
              </a:ext>
            </a:extLst>
          </p:cNvPr>
          <p:cNvSpPr txBox="1"/>
          <p:nvPr/>
        </p:nvSpPr>
        <p:spPr>
          <a:xfrm>
            <a:off x="3846634" y="1058273"/>
            <a:ext cx="1055097" cy="300082"/>
          </a:xfrm>
          <a:prstGeom prst="rect">
            <a:avLst/>
          </a:prstGeom>
          <a:solidFill>
            <a:srgbClr val="FFFF00">
              <a:alpha val="4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35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classification</a:t>
            </a:r>
            <a:endParaRPr lang="en-US" sz="135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0F7316-BAD0-4BC4-8C11-F1F5A54B56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43"/>
          <a:stretch/>
        </p:blipFill>
        <p:spPr>
          <a:xfrm>
            <a:off x="4983857" y="1545754"/>
            <a:ext cx="3745118" cy="316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10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Science Framework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ideas to deliverables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09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4E369-F0C1-4859-85FD-85688F8A0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DE929-BC33-4F89-9DF0-191A03624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materials in this pre-course are designed to equip you with:</a:t>
            </a:r>
          </a:p>
          <a:p>
            <a:r>
              <a:rPr lang="en-US" dirty="0"/>
              <a:t>A high level understanding of the principles and application of data analytics</a:t>
            </a:r>
          </a:p>
          <a:p>
            <a:r>
              <a:rPr lang="en-US" dirty="0"/>
              <a:t>Basic technical skills in implementing data analytics projects</a:t>
            </a:r>
          </a:p>
          <a:p>
            <a:pPr lvl="1"/>
            <a:r>
              <a:rPr lang="en-US" dirty="0"/>
              <a:t>Python and 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B754E-69DE-4260-9481-D9754FB5B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965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758" y="81095"/>
            <a:ext cx="7633742" cy="1492132"/>
          </a:xfrm>
        </p:spPr>
        <p:txBody>
          <a:bodyPr>
            <a:normAutofit/>
          </a:bodyPr>
          <a:lstStyle/>
          <a:p>
            <a:r>
              <a:rPr lang="en-US" sz="4400" dirty="0"/>
              <a:t>The data science value chain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30</a:t>
            </a:fld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/>
        </p:nvGraphicFramePr>
        <p:xfrm>
          <a:off x="1289459" y="2128522"/>
          <a:ext cx="6662431" cy="31365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065091" y="4523937"/>
            <a:ext cx="15552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Identify and access datasets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Append/merge datasets into views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Clean, transform and replace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Descriptive statistics and preliminary data investigation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30858" y="4523937"/>
            <a:ext cx="15552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Apply multiple statistical and machine learning models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Model selection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Model comparison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396627" y="4509083"/>
            <a:ext cx="155526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Analyze useful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Does it fit the research questions?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Predict the future using the best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Consider budget and other constraints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89459" y="4509083"/>
            <a:ext cx="15552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Identify data sources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Collect data (APIs, crawlers, human labor etc.)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Identify and implement the best data structures for storage and retrieval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938758" y="1295708"/>
            <a:ext cx="7633742" cy="1272085"/>
          </a:xfrm>
        </p:spPr>
        <p:txBody>
          <a:bodyPr>
            <a:normAutofit fontScale="77500" lnSpcReduction="20000"/>
          </a:bodyPr>
          <a:lstStyle/>
          <a:p>
            <a:r>
              <a:rPr lang="en-US" sz="2000" dirty="0"/>
              <a:t>The process to bring analytics ideas to life can be generalized into an empirical framework</a:t>
            </a:r>
          </a:p>
          <a:p>
            <a:pPr lvl="1"/>
            <a:r>
              <a:rPr lang="en-US" sz="1700" dirty="0"/>
              <a:t>This framework is modeled after the scientific approach that empirical researchers use to develop insights.</a:t>
            </a:r>
          </a:p>
          <a:p>
            <a:pPr lvl="1"/>
            <a:r>
              <a:rPr lang="en-US" sz="1700" dirty="0"/>
              <a:t>We will use this framework as a guide in this course</a:t>
            </a:r>
          </a:p>
        </p:txBody>
      </p:sp>
    </p:spTree>
    <p:extLst>
      <p:ext uri="{BB962C8B-B14F-4D97-AF65-F5344CB8AC3E}">
        <p14:creationId xmlns:p14="http://schemas.microsoft.com/office/powerpoint/2010/main" val="1049060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1D4F1-1947-46E4-BF36-4B79A1638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Heavily reliant on computing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0E126-94EC-4676-A4A6-C158CEC38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298121"/>
            <a:ext cx="7633742" cy="544368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Each element in the data science value chain is heavily reliant on computing power</a:t>
            </a:r>
          </a:p>
          <a:p>
            <a:r>
              <a:rPr lang="en-US" dirty="0"/>
              <a:t>Step 1: Data collection</a:t>
            </a:r>
          </a:p>
          <a:p>
            <a:pPr lvl="1"/>
            <a:r>
              <a:rPr lang="en-US" dirty="0"/>
              <a:t>Many information sources are in data format (e.g. excel, csv)</a:t>
            </a:r>
          </a:p>
          <a:p>
            <a:pPr lvl="1"/>
            <a:r>
              <a:rPr lang="en-US" dirty="0"/>
              <a:t>Increasingly, data are being provided in API format (e.g. data.gov.sg) which requires coding for retrieval purposes</a:t>
            </a:r>
          </a:p>
          <a:p>
            <a:pPr lvl="1"/>
            <a:r>
              <a:rPr lang="en-US" dirty="0"/>
              <a:t>Some data sources are so massive that we could only pull in batches or on demand</a:t>
            </a:r>
          </a:p>
          <a:p>
            <a:r>
              <a:rPr lang="en-US" dirty="0"/>
              <a:t>Step 2: Data munging</a:t>
            </a:r>
          </a:p>
          <a:p>
            <a:pPr lvl="1"/>
            <a:r>
              <a:rPr lang="en-US" dirty="0"/>
              <a:t>Many data sources are not represented in a form that fits our purposes</a:t>
            </a:r>
          </a:p>
          <a:p>
            <a:pPr lvl="1"/>
            <a:r>
              <a:rPr lang="en-US" dirty="0"/>
              <a:t>Many data sources are also “dirty”, such as data entry errors, missing data, wrong formatting</a:t>
            </a:r>
          </a:p>
          <a:p>
            <a:pPr lvl="1"/>
            <a:r>
              <a:rPr lang="en-US" dirty="0"/>
              <a:t>Due to the sheer size of the data that we need to work with, manual cleaning takes too much time</a:t>
            </a:r>
          </a:p>
          <a:p>
            <a:pPr lvl="1"/>
            <a:r>
              <a:rPr lang="en-US" dirty="0"/>
              <a:t>As such, we rely on codes and algorithms to clean the data</a:t>
            </a:r>
          </a:p>
          <a:p>
            <a:r>
              <a:rPr lang="en-US" dirty="0"/>
              <a:t>Step 3 and 4: Data exploration, prediction, and prescription</a:t>
            </a:r>
          </a:p>
          <a:p>
            <a:pPr lvl="1"/>
            <a:r>
              <a:rPr lang="en-US" dirty="0"/>
              <a:t>Computing by hand is not an option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5BD28-DA1A-4FE1-9840-905EFF084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8002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Computing basics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a computer do?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920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basics (hardware)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8758" y="1199835"/>
            <a:ext cx="7633742" cy="3353780"/>
          </a:xfrm>
        </p:spPr>
        <p:txBody>
          <a:bodyPr>
            <a:normAutofit/>
          </a:bodyPr>
          <a:lstStyle/>
          <a:p>
            <a:r>
              <a:rPr lang="en-US" sz="2100" dirty="0"/>
              <a:t>What does a computer do?</a:t>
            </a:r>
          </a:p>
          <a:p>
            <a:pPr lvl="1"/>
            <a:r>
              <a:rPr lang="en-US" sz="1800" dirty="0"/>
              <a:t>A computer computes!</a:t>
            </a:r>
          </a:p>
          <a:p>
            <a:pPr lvl="1"/>
            <a:endParaRPr lang="en-US" sz="1800" dirty="0"/>
          </a:p>
          <a:p>
            <a:r>
              <a:rPr lang="en-US" sz="2100" dirty="0"/>
              <a:t>Using the biological brain as an analogy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703" y="3042731"/>
            <a:ext cx="1873700" cy="12486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0872" y="4415115"/>
            <a:ext cx="2349362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Central Processing Unit (CPU)</a:t>
            </a:r>
          </a:p>
          <a:p>
            <a:pPr algn="ctr"/>
            <a:r>
              <a:rPr lang="en-US" sz="1350" dirty="0"/>
              <a:t>=</a:t>
            </a:r>
          </a:p>
          <a:p>
            <a:pPr algn="ctr"/>
            <a:r>
              <a:rPr lang="en-US" sz="1350" dirty="0"/>
              <a:t>Frontal Lobe (calculates)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210" y="3021166"/>
            <a:ext cx="1664861" cy="12486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46336" y="4415115"/>
            <a:ext cx="2440605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Random Access Memory (RAM)</a:t>
            </a:r>
          </a:p>
          <a:p>
            <a:pPr algn="ctr"/>
            <a:r>
              <a:rPr lang="en-US" sz="1350" dirty="0"/>
              <a:t>=</a:t>
            </a:r>
          </a:p>
          <a:p>
            <a:pPr algn="ctr"/>
            <a:r>
              <a:rPr lang="en-US" sz="1350" dirty="0"/>
              <a:t>Working (fast) memory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69023" y="4415115"/>
            <a:ext cx="2046009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Disk Drives</a:t>
            </a:r>
          </a:p>
          <a:p>
            <a:pPr algn="ctr"/>
            <a:r>
              <a:rPr lang="en-US" sz="1350" dirty="0"/>
              <a:t>=</a:t>
            </a:r>
          </a:p>
          <a:p>
            <a:pPr algn="ctr"/>
            <a:r>
              <a:rPr lang="en-US" sz="1350" dirty="0"/>
              <a:t>Long term (slow) memory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78" y="3042731"/>
            <a:ext cx="1982290" cy="12818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84B0C6-249E-44CE-B15C-92251F676603}"/>
              </a:ext>
            </a:extLst>
          </p:cNvPr>
          <p:cNvSpPr txBox="1"/>
          <p:nvPr/>
        </p:nvSpPr>
        <p:spPr>
          <a:xfrm>
            <a:off x="775250" y="5301087"/>
            <a:ext cx="24406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GPU (graphical processing unit) is similar to CPU and is extensively used in deep learning models</a:t>
            </a:r>
          </a:p>
          <a:p>
            <a:endParaRPr lang="en-US" sz="1100" dirty="0">
              <a:solidFill>
                <a:srgbClr val="FF0000"/>
              </a:solidFill>
            </a:endParaRPr>
          </a:p>
          <a:p>
            <a:r>
              <a:rPr lang="en-US" sz="1100" dirty="0">
                <a:solidFill>
                  <a:srgbClr val="FF0000"/>
                </a:solidFill>
              </a:rPr>
              <a:t>1 video card packs hundreds to thousands of processing units, compared to 2 or 4 processing units in a laptop/personal computer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2A4120-269C-49E7-B291-4BB28985F752}"/>
              </a:ext>
            </a:extLst>
          </p:cNvPr>
          <p:cNvSpPr txBox="1"/>
          <p:nvPr/>
        </p:nvSpPr>
        <p:spPr>
          <a:xfrm>
            <a:off x="3487542" y="5294661"/>
            <a:ext cx="24406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Accessing data from RAM is much faster than accessing data from disks</a:t>
            </a:r>
          </a:p>
          <a:p>
            <a:endParaRPr lang="en-US" sz="1100" dirty="0">
              <a:solidFill>
                <a:srgbClr val="FF0000"/>
              </a:solidFill>
            </a:endParaRPr>
          </a:p>
          <a:p>
            <a:r>
              <a:rPr lang="en-US" sz="1100" dirty="0">
                <a:solidFill>
                  <a:srgbClr val="FF0000"/>
                </a:solidFill>
              </a:rPr>
              <a:t>However, all data in RAM is flushed out when the machine is turned off</a:t>
            </a:r>
          </a:p>
          <a:p>
            <a:endParaRPr lang="en-US" sz="1100" dirty="0">
              <a:solidFill>
                <a:srgbClr val="FF0000"/>
              </a:solidFill>
            </a:endParaRPr>
          </a:p>
          <a:p>
            <a:r>
              <a:rPr lang="en-US" sz="1100" dirty="0">
                <a:solidFill>
                  <a:srgbClr val="FF0000"/>
                </a:solidFill>
              </a:rPr>
              <a:t>Also, RAM is much more expensive than disks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EE7D1D-BD8A-48C0-BC12-55540D9C92D2}"/>
              </a:ext>
            </a:extLst>
          </p:cNvPr>
          <p:cNvSpPr txBox="1"/>
          <p:nvPr/>
        </p:nvSpPr>
        <p:spPr>
          <a:xfrm>
            <a:off x="6369023" y="5288117"/>
            <a:ext cx="244060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This is the cheapest form of data storage</a:t>
            </a:r>
          </a:p>
          <a:p>
            <a:endParaRPr lang="en-US" sz="1100" dirty="0">
              <a:solidFill>
                <a:srgbClr val="FF0000"/>
              </a:solidFill>
            </a:endParaRPr>
          </a:p>
          <a:p>
            <a:r>
              <a:rPr lang="en-US" sz="1100" dirty="0">
                <a:solidFill>
                  <a:srgbClr val="FF0000"/>
                </a:solidFill>
              </a:rPr>
              <a:t>Data persists in these disks until you scrub them</a:t>
            </a:r>
          </a:p>
        </p:txBody>
      </p:sp>
    </p:spTree>
    <p:extLst>
      <p:ext uri="{BB962C8B-B14F-4D97-AF65-F5344CB8AC3E}">
        <p14:creationId xmlns:p14="http://schemas.microsoft.com/office/powerpoint/2010/main" val="10075452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Computers vs humans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7571" y="952112"/>
            <a:ext cx="7988559" cy="5220527"/>
          </a:xfrm>
        </p:spPr>
        <p:txBody>
          <a:bodyPr>
            <a:normAutofit/>
          </a:bodyPr>
          <a:lstStyle/>
          <a:p>
            <a:r>
              <a:rPr lang="en-US" sz="2100" dirty="0"/>
              <a:t>Computers beat brains in terms of</a:t>
            </a:r>
          </a:p>
          <a:p>
            <a:pPr lvl="1"/>
            <a:r>
              <a:rPr lang="en-US" sz="1800" dirty="0"/>
              <a:t>Speed (computation and recall)</a:t>
            </a:r>
          </a:p>
          <a:p>
            <a:pPr lvl="2"/>
            <a:r>
              <a:rPr lang="en-US" sz="1500" dirty="0"/>
              <a:t>How long do you think it will take my MacBook Pro to compute (369123 * 369123) and repeat it </a:t>
            </a:r>
            <a:r>
              <a:rPr lang="en-US" sz="1500" b="1" dirty="0"/>
              <a:t>100 million (100,000,000)</a:t>
            </a:r>
            <a:r>
              <a:rPr lang="en-US" sz="1500" dirty="0"/>
              <a:t> times?</a:t>
            </a:r>
          </a:p>
          <a:p>
            <a:pPr lvl="2"/>
            <a:r>
              <a:rPr lang="en-US" sz="1500" dirty="0">
                <a:solidFill>
                  <a:srgbClr val="FF0000"/>
                </a:solidFill>
              </a:rPr>
              <a:t>Answer: Less than 4 seconds</a:t>
            </a:r>
          </a:p>
          <a:p>
            <a:pPr lvl="1"/>
            <a:r>
              <a:rPr lang="en-US" sz="1800" dirty="0"/>
              <a:t>Accuracy (perfect recall)</a:t>
            </a:r>
          </a:p>
          <a:p>
            <a:pPr lvl="2"/>
            <a:r>
              <a:rPr lang="en-US" sz="1500" dirty="0"/>
              <a:t>Will a computer system return different data the same way you call it every time?</a:t>
            </a:r>
          </a:p>
          <a:p>
            <a:pPr lvl="1"/>
            <a:r>
              <a:rPr lang="en-US" sz="1800" dirty="0"/>
              <a:t>Working volume</a:t>
            </a:r>
          </a:p>
          <a:p>
            <a:pPr lvl="2"/>
            <a:r>
              <a:rPr lang="en-US" sz="1500" dirty="0"/>
              <a:t>How many </a:t>
            </a:r>
            <a:r>
              <a:rPr lang="en-US" sz="1500" dirty="0" err="1"/>
              <a:t>wikipedia</a:t>
            </a:r>
            <a:r>
              <a:rPr lang="en-US" sz="1500" dirty="0"/>
              <a:t> (the entire site with all its data) can a S$100 hard disk hold?</a:t>
            </a:r>
          </a:p>
          <a:p>
            <a:pPr lvl="2"/>
            <a:r>
              <a:rPr lang="en-US" sz="1500" dirty="0">
                <a:solidFill>
                  <a:srgbClr val="FF0000"/>
                </a:solidFill>
              </a:rPr>
              <a:t>Answer: About 10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1171" y="4590230"/>
            <a:ext cx="3390257" cy="211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912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7302" y="1218941"/>
            <a:ext cx="6458407" cy="5522865"/>
          </a:xfrm>
        </p:spPr>
        <p:txBody>
          <a:bodyPr>
            <a:noAutofit/>
          </a:bodyPr>
          <a:lstStyle/>
          <a:p>
            <a:r>
              <a:rPr lang="en-US" sz="1800" dirty="0"/>
              <a:t>What happens when you execute a piece of code?</a:t>
            </a:r>
          </a:p>
          <a:p>
            <a:pPr lvl="1"/>
            <a:r>
              <a:rPr lang="en-US" sz="1600" dirty="0"/>
              <a:t>CPU computes according to programming logic</a:t>
            </a:r>
          </a:p>
          <a:p>
            <a:pPr lvl="2"/>
            <a:r>
              <a:rPr lang="en-US" sz="1400" dirty="0"/>
              <a:t>Operators: + - / x</a:t>
            </a:r>
          </a:p>
          <a:p>
            <a:pPr lvl="2"/>
            <a:r>
              <a:rPr lang="en-US" sz="1400" dirty="0"/>
              <a:t>Logic: if/then/else</a:t>
            </a:r>
          </a:p>
          <a:p>
            <a:pPr lvl="2"/>
            <a:r>
              <a:rPr lang="en-US" sz="1400" dirty="0"/>
              <a:t>Flow: while x &lt; 1</a:t>
            </a:r>
          </a:p>
          <a:p>
            <a:pPr lvl="1"/>
            <a:r>
              <a:rPr lang="en-US" sz="1600" dirty="0"/>
              <a:t>Where does it store and read data and steps?</a:t>
            </a:r>
          </a:p>
          <a:p>
            <a:pPr lvl="2"/>
            <a:r>
              <a:rPr lang="en-US" sz="1400" dirty="0"/>
              <a:t>Random Access Memory (RAM)</a:t>
            </a:r>
          </a:p>
          <a:p>
            <a:pPr lvl="2"/>
            <a:r>
              <a:rPr lang="en-US" sz="1400" dirty="0"/>
              <a:t>Requires unique physical locations on the hardware (memory addresses)</a:t>
            </a:r>
          </a:p>
          <a:p>
            <a:pPr lvl="1"/>
            <a:r>
              <a:rPr lang="en-US" sz="1600" dirty="0"/>
              <a:t>Since RAM is like a storage, can we use disk drives in place of RAM?</a:t>
            </a:r>
          </a:p>
          <a:p>
            <a:pPr lvl="2"/>
            <a:r>
              <a:rPr lang="en-US" sz="1400" dirty="0"/>
              <a:t>Yes, OS X and Windows are doing that (virtual memory/</a:t>
            </a:r>
            <a:r>
              <a:rPr lang="en-US" sz="1400" dirty="0" err="1"/>
              <a:t>pagefile</a:t>
            </a:r>
            <a:r>
              <a:rPr lang="en-US" sz="1400" dirty="0"/>
              <a:t>/swap)</a:t>
            </a:r>
          </a:p>
          <a:p>
            <a:pPr lvl="2"/>
            <a:r>
              <a:rPr lang="en-US" sz="1400" dirty="0"/>
              <a:t>But they only use it for very specific situations, why?</a:t>
            </a:r>
          </a:p>
          <a:p>
            <a:pPr lvl="3"/>
            <a:r>
              <a:rPr lang="en-US" sz="1200" dirty="0"/>
              <a:t>RAM is 33x faster than SSD, which is 100x faster than HDD</a:t>
            </a:r>
          </a:p>
          <a:p>
            <a:pPr lvl="3"/>
            <a:r>
              <a:rPr lang="en-US" sz="1200" dirty="0"/>
              <a:t>Disk drives have limited writes (SSD will wear out in 2 months)</a:t>
            </a:r>
          </a:p>
          <a:p>
            <a:pPr lvl="3"/>
            <a:r>
              <a:rPr lang="en-US" sz="1200" dirty="0"/>
              <a:t>CPUs can only pre-load data into its cache (small temporary storage area) from RAM</a:t>
            </a:r>
          </a:p>
        </p:txBody>
      </p:sp>
      <p:pic>
        <p:nvPicPr>
          <p:cNvPr id="1028" name="Picture 4" descr="http://d1lwft0f0qzya1.cloudfront.net/dims4/COKE/43f697d/2147483647/thumbnail/596x334/quality/75/?url=http%3A%2F%2Fassets.coca-colacompany.com%2F5a%2F02%2Febc1d0f842468408be5de9740884%2Fcoding1-604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9142" y="1335140"/>
            <a:ext cx="2562694" cy="143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3574" y="2053210"/>
            <a:ext cx="936851" cy="6243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5797" y="3313705"/>
            <a:ext cx="846404" cy="6348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5709" y="5222553"/>
            <a:ext cx="1339388" cy="86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243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Questions?</a:t>
            </a:r>
          </a:p>
        </p:txBody>
      </p:sp>
      <p:sp>
        <p:nvSpPr>
          <p:cNvPr id="38916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Email any queries to</a:t>
            </a:r>
          </a:p>
          <a:p>
            <a:pPr eaLnBrk="1" hangingPunct="1"/>
            <a:r>
              <a:rPr lang="en-US" altLang="en-US" dirty="0"/>
              <a:t>jackhong@smu.edu.sg</a:t>
            </a:r>
          </a:p>
        </p:txBody>
      </p:sp>
    </p:spTree>
    <p:extLst>
      <p:ext uri="{BB962C8B-B14F-4D97-AF65-F5344CB8AC3E}">
        <p14:creationId xmlns:p14="http://schemas.microsoft.com/office/powerpoint/2010/main" val="1429887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3224B-3539-43C5-9220-B6708527D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66DBC-2478-470B-8AF6-9A4B83B5A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Deck 1 – Introduction</a:t>
            </a:r>
          </a:p>
          <a:p>
            <a:pPr lvl="1"/>
            <a:r>
              <a:rPr lang="en-US" dirty="0"/>
              <a:t>Demystifying digitization</a:t>
            </a:r>
          </a:p>
          <a:p>
            <a:pPr lvl="1"/>
            <a:r>
              <a:rPr lang="en-US" dirty="0"/>
              <a:t>Demystifying analytics</a:t>
            </a:r>
          </a:p>
          <a:p>
            <a:pPr lvl="1"/>
            <a:r>
              <a:rPr lang="en-US" dirty="0"/>
              <a:t>Analytics use-cases</a:t>
            </a:r>
          </a:p>
          <a:p>
            <a:pPr lvl="1"/>
            <a:r>
              <a:rPr lang="en-US" dirty="0"/>
              <a:t>Data science framework</a:t>
            </a:r>
          </a:p>
          <a:p>
            <a:pPr lvl="1"/>
            <a:r>
              <a:rPr lang="en-US" dirty="0"/>
              <a:t>Computing basics</a:t>
            </a:r>
          </a:p>
          <a:p>
            <a:pPr lvl="1"/>
            <a:endParaRPr lang="en-US" dirty="0"/>
          </a:p>
          <a:p>
            <a:r>
              <a:rPr lang="en-US" dirty="0"/>
              <a:t>Deck 2 – Coding</a:t>
            </a:r>
          </a:p>
          <a:p>
            <a:pPr lvl="1"/>
            <a:r>
              <a:rPr lang="en-US" dirty="0"/>
              <a:t>Introduction to coding</a:t>
            </a:r>
          </a:p>
          <a:p>
            <a:pPr lvl="1"/>
            <a:r>
              <a:rPr lang="en-US" dirty="0"/>
              <a:t>Introduction to Python and R</a:t>
            </a:r>
          </a:p>
          <a:p>
            <a:pPr lvl="1"/>
            <a:endParaRPr lang="en-US" dirty="0"/>
          </a:p>
          <a:p>
            <a:r>
              <a:rPr lang="en-US" dirty="0"/>
              <a:t>Deck 3 – Basic Statistical Models</a:t>
            </a:r>
          </a:p>
          <a:p>
            <a:pPr lvl="1"/>
            <a:r>
              <a:rPr lang="en-US" dirty="0"/>
              <a:t>Linear and Logistic Regression</a:t>
            </a:r>
          </a:p>
          <a:p>
            <a:pPr lvl="1"/>
            <a:endParaRPr lang="en-US" dirty="0"/>
          </a:p>
          <a:p>
            <a:r>
              <a:rPr lang="en-US" dirty="0"/>
              <a:t>Deck 4 – Basic Machine Learning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7C38D-8508-4442-88AA-EC48BF5B3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037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Demystifying digitization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024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7A4E30-A0E3-4A29-91AA-6330CDDD7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age of digitization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1E290C-B51C-44BC-B6A8-D5A1F7267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175" y="1334466"/>
            <a:ext cx="3490703" cy="2323134"/>
          </a:xfrm>
        </p:spPr>
        <p:txBody>
          <a:bodyPr>
            <a:noAutofit/>
          </a:bodyPr>
          <a:lstStyle/>
          <a:p>
            <a:r>
              <a:rPr lang="en-US" sz="2400" dirty="0"/>
              <a:t>The age of industrialization created technology and machines that scale our </a:t>
            </a:r>
            <a:r>
              <a:rPr 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abilities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1B85A-C190-4CED-94BE-96A5A6E50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/>
          </a:p>
        </p:txBody>
      </p:sp>
      <p:pic>
        <p:nvPicPr>
          <p:cNvPr id="1026" name="Picture 2" descr="Image result for industrial revolution">
            <a:extLst>
              <a:ext uri="{FF2B5EF4-FFF2-40B4-BE49-F238E27FC236}">
                <a16:creationId xmlns:a16="http://schemas.microsoft.com/office/drawing/2014/main" id="{313A2321-B336-473B-9D49-1F280D1F8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5266" y="3813803"/>
            <a:ext cx="3277699" cy="227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EB6F21B-82B9-488A-B8C2-43E0B668BEB0}"/>
              </a:ext>
            </a:extLst>
          </p:cNvPr>
          <p:cNvSpPr txBox="1">
            <a:spLocks/>
          </p:cNvSpPr>
          <p:nvPr/>
        </p:nvSpPr>
        <p:spPr>
          <a:xfrm>
            <a:off x="4705605" y="1334466"/>
            <a:ext cx="3391194" cy="232313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age of digitization      created technology and machines that scale our </a:t>
            </a:r>
            <a:r>
              <a:rPr 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mental and decision making abilities</a:t>
            </a:r>
          </a:p>
        </p:txBody>
      </p:sp>
      <p:pic>
        <p:nvPicPr>
          <p:cNvPr id="1030" name="Picture 6" descr="https://static.pexels.com/photos/106344/pexels-photo-106344.jpeg">
            <a:extLst>
              <a:ext uri="{FF2B5EF4-FFF2-40B4-BE49-F238E27FC236}">
                <a16:creationId xmlns:a16="http://schemas.microsoft.com/office/drawing/2014/main" id="{8B6F9666-B6C9-4F21-8C0C-ED111F942C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19101" y="3813804"/>
            <a:ext cx="3277699" cy="227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639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F209D-8BEB-C741-B3F8-E4BA05805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Why does the business world need to care about Digitization?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7CED5-3EDB-5E48-96A0-216715F81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7" y="1331495"/>
            <a:ext cx="7419179" cy="5526505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Disrupt or be disrupted</a:t>
            </a:r>
          </a:p>
          <a:p>
            <a:pPr lvl="1"/>
            <a:r>
              <a:rPr lang="en-US" sz="1800" dirty="0"/>
              <a:t>Replicative (Provide more of existing goods and services: Cheaper, better, faster)</a:t>
            </a:r>
          </a:p>
          <a:p>
            <a:pPr lvl="1"/>
            <a:r>
              <a:rPr lang="en-US" sz="1800" dirty="0"/>
              <a:t>Innovative (Reshape industries and add value to the economy)</a:t>
            </a:r>
          </a:p>
          <a:p>
            <a:pPr lvl="2"/>
            <a:r>
              <a:rPr lang="en-US" sz="1600" dirty="0"/>
              <a:t>Google, Facebook,  </a:t>
            </a:r>
            <a:r>
              <a:rPr lang="en-US" sz="1600" dirty="0" err="1"/>
              <a:t>Wechat</a:t>
            </a:r>
            <a:r>
              <a:rPr lang="en-US" sz="1600" dirty="0"/>
              <a:t>,  Alibaba and Taobao</a:t>
            </a:r>
          </a:p>
          <a:p>
            <a:r>
              <a:rPr lang="en-US" sz="2400" dirty="0"/>
              <a:t>Cater to changing consumer expectations or lose your customers</a:t>
            </a:r>
          </a:p>
          <a:p>
            <a:pPr lvl="1"/>
            <a:r>
              <a:rPr lang="en-US" sz="1800" dirty="0"/>
              <a:t>Instant gratification</a:t>
            </a:r>
          </a:p>
          <a:p>
            <a:pPr lvl="1"/>
            <a:r>
              <a:rPr lang="en-US" sz="1800" dirty="0"/>
              <a:t>News, anytime, anywhere</a:t>
            </a:r>
          </a:p>
          <a:p>
            <a:pPr lvl="1"/>
            <a:r>
              <a:rPr lang="en-US" sz="1800" dirty="0"/>
              <a:t>One click setup</a:t>
            </a:r>
          </a:p>
          <a:p>
            <a:pPr lvl="1"/>
            <a:r>
              <a:rPr lang="en-US" sz="1800" dirty="0"/>
              <a:t>24/7 immediate response</a:t>
            </a:r>
          </a:p>
          <a:p>
            <a:pPr lvl="1"/>
            <a:r>
              <a:rPr lang="en-US" sz="1800" dirty="0"/>
              <a:t>Automated administrative tasks – e.g. approvals, transfers, form filling</a:t>
            </a:r>
          </a:p>
          <a:p>
            <a:pPr lvl="1"/>
            <a:r>
              <a:rPr lang="en-US" sz="1800" dirty="0"/>
              <a:t>Personalized treatment with seamless transition across multiple business or lifestyle touchpoints</a:t>
            </a:r>
          </a:p>
          <a:p>
            <a:pPr lvl="1"/>
            <a:r>
              <a:rPr lang="en-US" sz="1800" dirty="0"/>
              <a:t>Community wisdom and reputation building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C56D8-3E5D-2947-9751-46A6E27C0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798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F209D-8BEB-C741-B3F8-E4BA05805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Why do we care about Digitization?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7CED5-3EDB-5E48-96A0-216715F81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1208314"/>
            <a:ext cx="7062242" cy="5513161"/>
          </a:xfrm>
        </p:spPr>
        <p:txBody>
          <a:bodyPr>
            <a:normAutofit/>
          </a:bodyPr>
          <a:lstStyle/>
          <a:p>
            <a:r>
              <a:rPr lang="en-US" dirty="0"/>
              <a:t>Increase productivity</a:t>
            </a:r>
          </a:p>
          <a:p>
            <a:pPr lvl="1"/>
            <a:r>
              <a:rPr lang="en-US" sz="2000" dirty="0"/>
              <a:t>Reduce processes and increase accuracy (e.g. smart document identification, automated rules)</a:t>
            </a:r>
          </a:p>
          <a:p>
            <a:pPr lvl="1"/>
            <a:r>
              <a:rPr lang="en-US" sz="2000" dirty="0"/>
              <a:t>Identify anomalies accurately and instantaneously (e.g. fraudulent/erroneous entries)</a:t>
            </a:r>
          </a:p>
          <a:p>
            <a:pPr lvl="1"/>
            <a:r>
              <a:rPr lang="en-US" sz="2000" dirty="0"/>
              <a:t>Augment human decision-making with smart analytics to increase speed and accuracy (e.g. sentiment and topic identification for feedback)</a:t>
            </a:r>
          </a:p>
          <a:p>
            <a:pPr lvl="1"/>
            <a:endParaRPr lang="en-US" sz="2000" dirty="0"/>
          </a:p>
          <a:p>
            <a:r>
              <a:rPr lang="en-US" dirty="0"/>
              <a:t>Increase job satisfaction</a:t>
            </a:r>
          </a:p>
          <a:p>
            <a:pPr lvl="1"/>
            <a:r>
              <a:rPr lang="en-US" sz="2000" dirty="0"/>
              <a:t>Reduce mundane tasks, increase engaging ones</a:t>
            </a:r>
          </a:p>
          <a:p>
            <a:pPr lvl="1"/>
            <a:r>
              <a:rPr lang="en-US" sz="2000" dirty="0"/>
              <a:t>Cultivate and deepen skillsets of the future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C56D8-3E5D-2947-9751-46A6E27C0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03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CB243-3189-4506-9407-04407274E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current state of digitization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FD558-0875-46B0-9820-DE4FDB38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9B1B26-31D0-494C-A3B0-9669D1481E5E}"/>
              </a:ext>
            </a:extLst>
          </p:cNvPr>
          <p:cNvSpPr txBox="1"/>
          <p:nvPr/>
        </p:nvSpPr>
        <p:spPr>
          <a:xfrm>
            <a:off x="703777" y="5690936"/>
            <a:ext cx="49295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McKinsey Global Institute “What’s now and next in analytics, AI, and automation.” May 2017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21F64C-E8DE-4725-91C2-459FBE5E1A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6798" y="1684637"/>
            <a:ext cx="4894309" cy="39679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2BAC6D-2FD0-4377-BCC6-2EFA97319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74" y="2210381"/>
            <a:ext cx="3675074" cy="265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14919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15347</TotalTime>
  <Words>2761</Words>
  <Application>Microsoft Macintosh PowerPoint</Application>
  <PresentationFormat>On-screen Show (4:3)</PresentationFormat>
  <Paragraphs>435</Paragraphs>
  <Slides>36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Arial Rounded MT Bold</vt:lpstr>
      <vt:lpstr>Calibri</vt:lpstr>
      <vt:lpstr>Cambria Math</vt:lpstr>
      <vt:lpstr>Gill Sans MT</vt:lpstr>
      <vt:lpstr>Impact</vt:lpstr>
      <vt:lpstr>Badge</vt:lpstr>
      <vt:lpstr>DECK 1 – Introduction to digitization and analytics</vt:lpstr>
      <vt:lpstr>Lesson plan</vt:lpstr>
      <vt:lpstr>Lesson Plan</vt:lpstr>
      <vt:lpstr>Lesson plan</vt:lpstr>
      <vt:lpstr>Demystifying digitization</vt:lpstr>
      <vt:lpstr>The age of digitization</vt:lpstr>
      <vt:lpstr>Why does the business world need to care about Digitization?</vt:lpstr>
      <vt:lpstr>Why do we care about Digitization?</vt:lpstr>
      <vt:lpstr>The current state of digitization</vt:lpstr>
      <vt:lpstr>Digitization involves more than just tech and developers</vt:lpstr>
      <vt:lpstr>A real life example (Product)</vt:lpstr>
      <vt:lpstr>Demystifying Analytics</vt:lpstr>
      <vt:lpstr>Computers vs humans</vt:lpstr>
      <vt:lpstr>Really?</vt:lpstr>
      <vt:lpstr>We need to be equipped for a future built by data</vt:lpstr>
      <vt:lpstr>What is analytics?</vt:lpstr>
      <vt:lpstr>Where do we place analytics in the digitization value chain?</vt:lpstr>
      <vt:lpstr>PowerPoint Presentation</vt:lpstr>
      <vt:lpstr>analytics algorithms: what do they do?</vt:lpstr>
      <vt:lpstr>Analytics and must be guided by business objectives - where are you pointing your weapon at?</vt:lpstr>
      <vt:lpstr>Analytics use-cases</vt:lpstr>
      <vt:lpstr>Netflix Recommendation</vt:lpstr>
      <vt:lpstr>Community Engagement</vt:lpstr>
      <vt:lpstr>Social Media Analytics</vt:lpstr>
      <vt:lpstr>Predictive Taxi Dispatching</vt:lpstr>
      <vt:lpstr>Target Corp Market Basket Analytics</vt:lpstr>
      <vt:lpstr>Urban zoom – home auto valuation</vt:lpstr>
      <vt:lpstr>Customized education journey</vt:lpstr>
      <vt:lpstr>Data Science Framework</vt:lpstr>
      <vt:lpstr>The data science value chain</vt:lpstr>
      <vt:lpstr>Heavily reliant on computing power</vt:lpstr>
      <vt:lpstr>Computing basics</vt:lpstr>
      <vt:lpstr>Computing basics (hardware)</vt:lpstr>
      <vt:lpstr>Computers vs humans</vt:lpstr>
      <vt:lpstr>Architecture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Jack HONG Jiajun</cp:lastModifiedBy>
  <cp:revision>679</cp:revision>
  <cp:lastPrinted>2016-09-28T12:51:25Z</cp:lastPrinted>
  <dcterms:created xsi:type="dcterms:W3CDTF">2015-03-12T11:43:52Z</dcterms:created>
  <dcterms:modified xsi:type="dcterms:W3CDTF">2019-08-22T02:09:17Z</dcterms:modified>
</cp:coreProperties>
</file>